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77" r:id="rId3"/>
    <p:sldId id="456" r:id="rId4"/>
    <p:sldId id="457" r:id="rId5"/>
    <p:sldId id="378" r:id="rId6"/>
    <p:sldId id="257" r:id="rId7"/>
    <p:sldId id="270" r:id="rId8"/>
    <p:sldId id="258" r:id="rId9"/>
    <p:sldId id="379" r:id="rId10"/>
    <p:sldId id="380" r:id="rId11"/>
    <p:sldId id="381" r:id="rId12"/>
    <p:sldId id="382" r:id="rId13"/>
    <p:sldId id="383" r:id="rId14"/>
    <p:sldId id="384" r:id="rId15"/>
    <p:sldId id="385" r:id="rId16"/>
    <p:sldId id="386" r:id="rId17"/>
    <p:sldId id="408" r:id="rId18"/>
    <p:sldId id="411" r:id="rId19"/>
    <p:sldId id="412" r:id="rId20"/>
    <p:sldId id="413" r:id="rId21"/>
    <p:sldId id="414" r:id="rId22"/>
    <p:sldId id="415" r:id="rId23"/>
    <p:sldId id="416" r:id="rId24"/>
    <p:sldId id="417" r:id="rId25"/>
    <p:sldId id="418" r:id="rId26"/>
    <p:sldId id="419" r:id="rId27"/>
    <p:sldId id="420" r:id="rId28"/>
    <p:sldId id="421" r:id="rId29"/>
    <p:sldId id="422" r:id="rId30"/>
    <p:sldId id="423" r:id="rId31"/>
    <p:sldId id="424" r:id="rId32"/>
    <p:sldId id="425" r:id="rId33"/>
    <p:sldId id="426" r:id="rId34"/>
    <p:sldId id="387" r:id="rId35"/>
    <p:sldId id="427" r:id="rId36"/>
    <p:sldId id="388" r:id="rId37"/>
    <p:sldId id="429" r:id="rId38"/>
    <p:sldId id="389" r:id="rId39"/>
    <p:sldId id="393" r:id="rId40"/>
    <p:sldId id="391" r:id="rId41"/>
    <p:sldId id="430" r:id="rId42"/>
    <p:sldId id="392" r:id="rId43"/>
    <p:sldId id="394" r:id="rId44"/>
    <p:sldId id="431" r:id="rId45"/>
    <p:sldId id="395" r:id="rId46"/>
    <p:sldId id="396" r:id="rId47"/>
    <p:sldId id="397" r:id="rId48"/>
    <p:sldId id="398" r:id="rId49"/>
    <p:sldId id="399" r:id="rId50"/>
    <p:sldId id="400" r:id="rId51"/>
    <p:sldId id="401" r:id="rId52"/>
    <p:sldId id="311" r:id="rId53"/>
    <p:sldId id="305" r:id="rId54"/>
    <p:sldId id="312" r:id="rId55"/>
    <p:sldId id="352" r:id="rId56"/>
    <p:sldId id="353" r:id="rId57"/>
    <p:sldId id="432" r:id="rId58"/>
    <p:sldId id="354" r:id="rId59"/>
    <p:sldId id="355" r:id="rId60"/>
    <p:sldId id="356" r:id="rId61"/>
    <p:sldId id="357" r:id="rId62"/>
    <p:sldId id="358" r:id="rId63"/>
    <p:sldId id="359" r:id="rId64"/>
    <p:sldId id="444" r:id="rId65"/>
    <p:sldId id="445" r:id="rId66"/>
    <p:sldId id="446" r:id="rId67"/>
    <p:sldId id="447" r:id="rId68"/>
    <p:sldId id="448" r:id="rId69"/>
    <p:sldId id="449" r:id="rId70"/>
    <p:sldId id="450" r:id="rId71"/>
    <p:sldId id="451" r:id="rId72"/>
    <p:sldId id="452" r:id="rId73"/>
    <p:sldId id="453" r:id="rId74"/>
    <p:sldId id="454" r:id="rId75"/>
    <p:sldId id="455" r:id="rId76"/>
    <p:sldId id="404" r:id="rId77"/>
    <p:sldId id="403" r:id="rId78"/>
    <p:sldId id="405" r:id="rId79"/>
    <p:sldId id="406" r:id="rId80"/>
    <p:sldId id="407" r:id="rId81"/>
    <p:sldId id="434" r:id="rId82"/>
    <p:sldId id="443" r:id="rId83"/>
    <p:sldId id="435" r:id="rId84"/>
    <p:sldId id="436" r:id="rId85"/>
    <p:sldId id="437" r:id="rId86"/>
    <p:sldId id="438" r:id="rId87"/>
    <p:sldId id="440" r:id="rId88"/>
    <p:sldId id="441" r:id="rId89"/>
    <p:sldId id="442" r:id="rId90"/>
    <p:sldId id="339" r:id="rId91"/>
    <p:sldId id="315" r:id="rId92"/>
    <p:sldId id="316" r:id="rId93"/>
    <p:sldId id="317" r:id="rId94"/>
    <p:sldId id="318" r:id="rId95"/>
    <p:sldId id="319" r:id="rId96"/>
    <p:sldId id="320" r:id="rId9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viewProps" Target="viewProps.xml"/><Relationship Id="rId98" Type="http://schemas.openxmlformats.org/officeDocument/2006/relationships/presProps" Target="presProps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0" Type="http://schemas.openxmlformats.org/officeDocument/2006/relationships/tableStyles" Target="tableStyle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w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37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wmf"/><Relationship Id="rId2" Type="http://schemas.openxmlformats.org/officeDocument/2006/relationships/oleObject" Target="../embeddings/oleObject7.bin"/><Relationship Id="rId1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57.png"/><Relationship Id="rId2" Type="http://schemas.openxmlformats.org/officeDocument/2006/relationships/image" Target="../media/image46.png"/><Relationship Id="rId1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67.png"/><Relationship Id="rId1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1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0.w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wmf"/><Relationship Id="rId2" Type="http://schemas.openxmlformats.org/officeDocument/2006/relationships/oleObject" Target="../embeddings/oleObject10.bin"/><Relationship Id="rId1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1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1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8.png"/><Relationship Id="rId3" Type="http://schemas.openxmlformats.org/officeDocument/2006/relationships/image" Target="../media/image87.wmf"/><Relationship Id="rId2" Type="http://schemas.openxmlformats.org/officeDocument/2006/relationships/oleObject" Target="../embeddings/oleObject11.bin"/><Relationship Id="rId1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0.png"/><Relationship Id="rId3" Type="http://schemas.openxmlformats.org/officeDocument/2006/relationships/image" Target="../media/image89.wmf"/><Relationship Id="rId2" Type="http://schemas.openxmlformats.org/officeDocument/2006/relationships/oleObject" Target="../embeddings/oleObject12.bin"/><Relationship Id="rId1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1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1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94.png"/><Relationship Id="rId1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95.png"/><Relationship Id="rId1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1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1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7.png"/><Relationship Id="rId2" Type="http://schemas.openxmlformats.org/officeDocument/2006/relationships/image" Target="../media/image102.png"/><Relationship Id="rId1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1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1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1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1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5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114.png"/><Relationship Id="rId1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1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1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1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1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1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5265" y="208915"/>
            <a:ext cx="10515600" cy="1325563"/>
          </a:xfrm>
        </p:spPr>
        <p:txBody>
          <a:bodyPr/>
          <a:p>
            <a:r>
              <a:rPr lang="zh-CN" altLang="en-US" sz="3600"/>
              <a:t>简洁版的</a:t>
            </a:r>
            <a:r>
              <a:rPr lang="en-US" altLang="zh-CN" sz="3600"/>
              <a:t>Transformer</a:t>
            </a:r>
            <a:r>
              <a:rPr lang="zh-CN" altLang="en-US" sz="3600"/>
              <a:t>架构图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265" y="1371600"/>
            <a:ext cx="11761470" cy="117856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1200">
                <a:sym typeface="+mn-ea"/>
              </a:rPr>
              <a:t>重新绘制一个简洁版</a:t>
            </a:r>
            <a:r>
              <a:rPr lang="en-US" altLang="zh-CN" sz="1200">
                <a:sym typeface="+mn-ea"/>
              </a:rPr>
              <a:t>Transformer</a:t>
            </a:r>
            <a:r>
              <a:rPr lang="zh-CN" altLang="en-US" sz="1200">
                <a:sym typeface="+mn-ea"/>
              </a:rPr>
              <a:t>模型架构图，这个模型架构图只表现出</a:t>
            </a:r>
            <a:r>
              <a:rPr lang="en-US" altLang="zh-CN" sz="1200">
                <a:sym typeface="+mn-ea"/>
              </a:rPr>
              <a:t>Transformer</a:t>
            </a:r>
            <a:r>
              <a:rPr lang="zh-CN" altLang="en-US" sz="1200">
                <a:sym typeface="+mn-ea"/>
              </a:rPr>
              <a:t>的大体结构与输入、输出数据。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sym typeface="+mn-ea"/>
              </a:rPr>
              <a:t>具体来说，在训练</a:t>
            </a:r>
            <a:r>
              <a:rPr lang="en-US" altLang="zh-CN" sz="1200">
                <a:sym typeface="+mn-ea"/>
              </a:rPr>
              <a:t>Transformer</a:t>
            </a:r>
            <a:r>
              <a:rPr lang="zh-CN" altLang="en-US" sz="1200">
                <a:sym typeface="+mn-ea"/>
              </a:rPr>
              <a:t>时，待翻译的英文数据和中文的翻译标注数据，会作为输入数据，从架构图下方的</a:t>
            </a:r>
            <a:r>
              <a:rPr lang="en-US" altLang="zh-CN" sz="1200">
                <a:sym typeface="+mn-ea"/>
              </a:rPr>
              <a:t>“Inputs”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“Outputs”</a:t>
            </a:r>
            <a:r>
              <a:rPr lang="zh-CN" altLang="en-US" sz="1200">
                <a:sym typeface="+mn-ea"/>
              </a:rPr>
              <a:t>，这两个位置进入模型。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sym typeface="+mn-ea"/>
              </a:rPr>
              <a:t>经过模型的推理计算，模型的翻译预测结果，会从右上方的</a:t>
            </a:r>
            <a:r>
              <a:rPr lang="en-US" altLang="zh-CN" sz="1200">
                <a:sym typeface="+mn-ea"/>
              </a:rPr>
              <a:t>Outputs</a:t>
            </a:r>
            <a:r>
              <a:rPr lang="zh-CN" altLang="en-US" sz="1200">
                <a:sym typeface="+mn-ea"/>
              </a:rPr>
              <a:t>位置输出。</a:t>
            </a:r>
            <a:r>
              <a:rPr lang="zh-CN" altLang="en-US" sz="1200">
                <a:sym typeface="+mn-ea"/>
              </a:rPr>
              <a:t>基于这个简化架构图，</a:t>
            </a:r>
            <a:r>
              <a:rPr lang="zh-CN" altLang="en-US" sz="1200">
                <a:sym typeface="+mn-ea"/>
              </a:rPr>
              <a:t>快速了解</a:t>
            </a:r>
            <a:r>
              <a:rPr lang="en-US" altLang="zh-CN" sz="1200">
                <a:sym typeface="+mn-ea"/>
              </a:rPr>
              <a:t>Transformer</a:t>
            </a:r>
            <a:r>
              <a:rPr lang="zh-CN" altLang="en-US" sz="1200">
                <a:sym typeface="+mn-ea"/>
              </a:rPr>
              <a:t>的训练模式。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endParaRPr lang="zh-CN" altLang="en-US" sz="12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880" y="2408555"/>
            <a:ext cx="4313555" cy="39865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1480" y="168275"/>
            <a:ext cx="10515600" cy="1325563"/>
          </a:xfrm>
        </p:spPr>
        <p:txBody>
          <a:bodyPr/>
          <a:p>
            <a:r>
              <a:rPr lang="zh-CN" altLang="en-US" sz="3600"/>
              <a:t>举例说明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3535" y="1297305"/>
            <a:ext cx="10434955" cy="1471930"/>
          </a:xfrm>
        </p:spPr>
        <p:txBody>
          <a:bodyPr/>
          <a:p>
            <a:pPr marL="0" indent="0">
              <a:buNone/>
            </a:pPr>
            <a:r>
              <a:rPr lang="zh-CN" altLang="en-US" sz="1200">
                <a:sym typeface="+mn-ea"/>
              </a:rPr>
              <a:t>例如，待译英文是</a:t>
            </a:r>
            <a:r>
              <a:rPr lang="en-US" altLang="zh-CN" sz="1200">
                <a:sym typeface="+mn-ea"/>
              </a:rPr>
              <a:t>“Are you OK ?”</a:t>
            </a:r>
            <a:r>
              <a:rPr lang="zh-CN" altLang="en-US" sz="1200">
                <a:sym typeface="+mn-ea"/>
              </a:rPr>
              <a:t>，中文标注</a:t>
            </a:r>
            <a:r>
              <a:rPr lang="en-US" altLang="zh-CN" sz="1200">
                <a:sym typeface="+mn-ea"/>
              </a:rPr>
              <a:t>“</a:t>
            </a:r>
            <a:r>
              <a:rPr lang="zh-CN" altLang="en-US" sz="1200">
                <a:sym typeface="+mn-ea"/>
              </a:rPr>
              <a:t>你好吗？</a:t>
            </a:r>
            <a:r>
              <a:rPr lang="en-US" altLang="zh-CN" sz="1200">
                <a:sym typeface="+mn-ea"/>
              </a:rPr>
              <a:t>”</a:t>
            </a:r>
            <a:r>
              <a:rPr lang="zh-CN" altLang="en-US" sz="1200">
                <a:sym typeface="+mn-ea"/>
              </a:rPr>
              <a:t>是输入，</a:t>
            </a:r>
            <a:r>
              <a:rPr lang="en-US" altLang="zh-CN" sz="1200">
                <a:sym typeface="+mn-ea"/>
              </a:rPr>
              <a:t>“</a:t>
            </a:r>
            <a:r>
              <a:rPr lang="zh-CN" altLang="en-US" sz="1200">
                <a:sym typeface="+mn-ea"/>
              </a:rPr>
              <a:t>你干什么？</a:t>
            </a:r>
            <a:r>
              <a:rPr lang="en-US" altLang="zh-CN" sz="1200">
                <a:sym typeface="+mn-ea"/>
              </a:rPr>
              <a:t>”</a:t>
            </a:r>
            <a:r>
              <a:rPr lang="zh-CN" altLang="en-US" sz="1200">
                <a:sym typeface="+mn-ea"/>
              </a:rPr>
              <a:t>是预测结果。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sym typeface="+mn-ea"/>
              </a:rPr>
              <a:t>在这里，特意将模型的翻译输出写错，特指上方的输出，是模型真正的预测结果。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在每一轮训练和迭代中，待译英文</a:t>
            </a:r>
            <a:r>
              <a:rPr lang="en-US" altLang="zh-CN" sz="1200"/>
              <a:t>“Are you OK ?”</a:t>
            </a:r>
            <a:r>
              <a:rPr lang="zh-CN" altLang="en-US" sz="1200"/>
              <a:t>和中文标注</a:t>
            </a:r>
            <a:r>
              <a:rPr lang="en-US" altLang="zh-CN" sz="1200"/>
              <a:t>“</a:t>
            </a:r>
            <a:r>
              <a:rPr lang="zh-CN" altLang="en-US" sz="1200"/>
              <a:t>你好吗？</a:t>
            </a:r>
            <a:r>
              <a:rPr lang="en-US" altLang="zh-CN" sz="1200"/>
              <a:t>”</a:t>
            </a:r>
            <a:r>
              <a:rPr lang="zh-CN" altLang="en-US" sz="1200"/>
              <a:t>，会同时输入至</a:t>
            </a:r>
            <a:r>
              <a:rPr lang="en-US" altLang="zh-CN" sz="1200"/>
              <a:t>Transformer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然后</a:t>
            </a:r>
            <a:r>
              <a:rPr lang="en-US" altLang="zh-CN" sz="1200"/>
              <a:t>Transformer</a:t>
            </a:r>
            <a:r>
              <a:rPr lang="zh-CN" altLang="en-US" sz="1200"/>
              <a:t>会一次性计算出预测结果，例如</a:t>
            </a:r>
            <a:r>
              <a:rPr lang="en-US" altLang="zh-CN" sz="1200"/>
              <a:t>“</a:t>
            </a:r>
            <a:r>
              <a:rPr lang="zh-CN" altLang="en-US" sz="1200"/>
              <a:t>你干什么？</a:t>
            </a:r>
            <a:r>
              <a:rPr lang="en-US" altLang="zh-CN" sz="1200"/>
              <a:t>”</a:t>
            </a:r>
            <a:r>
              <a:rPr lang="zh-CN" altLang="en-US" sz="1200"/>
              <a:t>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875" y="3039745"/>
            <a:ext cx="6147435" cy="31172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" y="2850515"/>
            <a:ext cx="3722370" cy="33064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2445" y="242570"/>
            <a:ext cx="10515600" cy="1325563"/>
          </a:xfrm>
        </p:spPr>
        <p:txBody>
          <a:bodyPr/>
          <a:p>
            <a:r>
              <a:rPr lang="zh-CN" altLang="en-US" sz="3600"/>
              <a:t>计算损失和迭代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8145" y="1439545"/>
            <a:ext cx="6971665" cy="122809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1200"/>
              <a:t>接着，我们要计算出中文标注</a:t>
            </a:r>
            <a:r>
              <a:rPr lang="en-US" altLang="zh-CN" sz="1200"/>
              <a:t>“</a:t>
            </a:r>
            <a:r>
              <a:rPr lang="zh-CN" altLang="en-US" sz="1200"/>
              <a:t>你好吗？</a:t>
            </a:r>
            <a:r>
              <a:rPr lang="en-US" altLang="zh-CN" sz="1200"/>
              <a:t>”</a:t>
            </a:r>
            <a:r>
              <a:rPr lang="zh-CN" altLang="en-US" sz="1200"/>
              <a:t>和模型预测</a:t>
            </a:r>
            <a:r>
              <a:rPr lang="en-US" altLang="zh-CN" sz="1200"/>
              <a:t>“</a:t>
            </a:r>
            <a:r>
              <a:rPr lang="zh-CN" altLang="en-US" sz="1200"/>
              <a:t>你干什么？</a:t>
            </a:r>
            <a:r>
              <a:rPr lang="en-US" altLang="zh-CN" sz="1200"/>
              <a:t>”</a:t>
            </a:r>
            <a:r>
              <a:rPr lang="zh-CN" altLang="en-US" sz="1200"/>
              <a:t>之间的损失</a:t>
            </a:r>
            <a:r>
              <a:rPr lang="en-US" altLang="zh-CN" sz="1200"/>
              <a:t>loss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>
              <a:buNone/>
            </a:pPr>
            <a:r>
              <a:rPr lang="en-US" altLang="zh-CN" sz="1200"/>
              <a:t>loss</a:t>
            </a:r>
            <a:r>
              <a:rPr lang="zh-CN" altLang="en-US" sz="1200"/>
              <a:t>描述了标注</a:t>
            </a:r>
            <a:r>
              <a:rPr lang="en-US" altLang="zh-CN" sz="1200"/>
              <a:t>Y</a:t>
            </a:r>
            <a:r>
              <a:rPr lang="zh-CN" altLang="en-US" sz="1200"/>
              <a:t>和预测</a:t>
            </a:r>
            <a:r>
              <a:rPr lang="en-US" altLang="zh-CN" sz="1200"/>
              <a:t>Y-hat</a:t>
            </a:r>
            <a:r>
              <a:rPr lang="zh-CN" altLang="en-US" sz="1200"/>
              <a:t>之间的差异，这个差异会使用交叉熵误差</a:t>
            </a:r>
            <a:r>
              <a:rPr lang="en-US" altLang="zh-CN" sz="1200"/>
              <a:t>CrossEntropy</a:t>
            </a:r>
            <a:r>
              <a:rPr lang="zh-CN" altLang="en-US" sz="1200"/>
              <a:t>进行计算。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计算出</a:t>
            </a:r>
            <a:r>
              <a:rPr lang="en-US" altLang="zh-CN" sz="1200"/>
              <a:t>loss</a:t>
            </a:r>
            <a:r>
              <a:rPr lang="zh-CN" altLang="en-US" sz="1200"/>
              <a:t>后，要继续计算</a:t>
            </a:r>
            <a:r>
              <a:rPr lang="en-US" altLang="zh-CN" sz="1200"/>
              <a:t>loss</a:t>
            </a:r>
            <a:r>
              <a:rPr lang="zh-CN" altLang="en-US" sz="1200"/>
              <a:t>关于</a:t>
            </a:r>
            <a:r>
              <a:rPr lang="en-US" altLang="zh-CN" sz="1200"/>
              <a:t>Transformer</a:t>
            </a:r>
            <a:r>
              <a:rPr lang="zh-CN" altLang="en-US" sz="1200"/>
              <a:t>模型中参数</a:t>
            </a:r>
            <a:r>
              <a:rPr lang="en-US" altLang="zh-CN" sz="1200"/>
              <a:t>θ</a:t>
            </a:r>
            <a:r>
              <a:rPr lang="zh-CN" altLang="en-US" sz="1200"/>
              <a:t>的梯度，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然后使用梯度下降算法，更新这些参数</a:t>
            </a:r>
            <a:r>
              <a:rPr lang="en-US" altLang="zh-CN" sz="1200"/>
              <a:t>θ</a:t>
            </a:r>
            <a:r>
              <a:rPr lang="zh-CN" altLang="en-US" sz="1200"/>
              <a:t>，完成这些计算后，就完成了一轮迭代。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70" y="2819400"/>
            <a:ext cx="7950835" cy="20808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75" y="5441950"/>
            <a:ext cx="8524875" cy="9677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推理模式</a:t>
            </a:r>
            <a:r>
              <a:rPr lang="en-US" altLang="zh-CN" sz="3600"/>
              <a:t>(</a:t>
            </a:r>
            <a:r>
              <a:rPr lang="en-US" altLang="zh-CN" sz="3600">
                <a:sym typeface="+mn-ea"/>
              </a:rPr>
              <a:t>Inference Mode)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8460" y="1452880"/>
            <a:ext cx="10176510" cy="118173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1200"/>
              <a:t>完成</a:t>
            </a:r>
            <a:r>
              <a:rPr lang="en-US" altLang="zh-CN" sz="1200"/>
              <a:t>Transformer</a:t>
            </a:r>
            <a:r>
              <a:rPr lang="zh-CN" altLang="en-US" sz="1200"/>
              <a:t>模型的训练后，需要使用模型对未知的数据进行推理计算。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英译汉问题，就是根据未知的英文，使用已训练的</a:t>
            </a:r>
            <a:r>
              <a:rPr lang="en-US" altLang="zh-CN" sz="1200"/>
              <a:t>Transformer</a:t>
            </a:r>
            <a:r>
              <a:rPr lang="zh-CN" altLang="en-US" sz="1200"/>
              <a:t>模型，将英文推理计算为中文翻译结果。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这时我们会发现，模型的右下角，问号标记的位置，似乎没有可以输入的数据。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同学们此时可以想一想这个位置应该输入什么样的数据呢？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3091815"/>
            <a:ext cx="3915410" cy="33039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840" y="229235"/>
            <a:ext cx="10515600" cy="1325563"/>
          </a:xfrm>
        </p:spPr>
        <p:txBody>
          <a:bodyPr/>
          <a:p>
            <a:r>
              <a:rPr lang="zh-CN" altLang="en-US" sz="3600"/>
              <a:t>起始标记</a:t>
            </a:r>
            <a:r>
              <a:rPr lang="en-US" altLang="zh-CN" sz="3600"/>
              <a:t>&lt;start&gt;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5615" y="1412875"/>
            <a:ext cx="11240770" cy="1228725"/>
          </a:xfrm>
        </p:spPr>
        <p:txBody>
          <a:bodyPr/>
          <a:p>
            <a:pPr marL="0" indent="0">
              <a:buNone/>
            </a:pPr>
            <a:r>
              <a:rPr lang="zh-CN" altLang="en-US" sz="1000"/>
              <a:t>首先，待译英文是</a:t>
            </a:r>
            <a:r>
              <a:rPr lang="en-US" altLang="zh-CN" sz="1000"/>
              <a:t>“Are you OK ?”</a:t>
            </a:r>
            <a:r>
              <a:rPr lang="zh-CN" altLang="en-US" sz="1000"/>
              <a:t>，仍然会从模型下方的左侧位置输入。不同于训练阶段，在推理时，模型的右下方，不会有完整的中文标注数据输入。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最开始只有一个特殊的起始符号，例如</a:t>
            </a:r>
            <a:r>
              <a:rPr lang="en-US" altLang="zh-CN" sz="1000"/>
              <a:t>&lt;start&gt;</a:t>
            </a:r>
            <a:r>
              <a:rPr lang="zh-CN" altLang="en-US" sz="1000"/>
              <a:t>，输入进来。它会提示模型此时已开始中文翻译工作。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当</a:t>
            </a:r>
            <a:r>
              <a:rPr lang="en-US" altLang="zh-CN" sz="1000"/>
              <a:t>Transformer</a:t>
            </a:r>
            <a:r>
              <a:rPr lang="zh-CN" altLang="en-US" sz="1000"/>
              <a:t>模型接收到左侧的英文输入以及右侧的起始符号</a:t>
            </a:r>
            <a:r>
              <a:rPr lang="en-US" altLang="zh-CN" sz="1000"/>
              <a:t>&lt;start&gt;</a:t>
            </a:r>
            <a:r>
              <a:rPr lang="zh-CN" altLang="en-US" sz="1000"/>
              <a:t>后，就会进行第一次推理，模型整体会计算出，中文翻译结果的第一个单词，</a:t>
            </a:r>
            <a:r>
              <a:rPr lang="en-US" altLang="zh-CN" sz="1000"/>
              <a:t>“</a:t>
            </a:r>
            <a:r>
              <a:rPr lang="zh-CN" altLang="en-US" sz="1000"/>
              <a:t>你</a:t>
            </a:r>
            <a:r>
              <a:rPr lang="en-US" altLang="zh-CN" sz="1000"/>
              <a:t>”</a:t>
            </a:r>
            <a:r>
              <a:rPr lang="zh-CN" altLang="en-US" sz="1000"/>
              <a:t>。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这里要注意，因为待翻译的英文后面也不会发生变化，所以对于左侧的英文的计算工作，只会进行这一次推理计算。</a:t>
            </a:r>
            <a:endParaRPr lang="zh-CN" altLang="en-US" sz="1000"/>
          </a:p>
        </p:txBody>
      </p:sp>
      <p:graphicFrame>
        <p:nvGraphicFramePr>
          <p:cNvPr id="4" name="对象 3"/>
          <p:cNvGraphicFramePr/>
          <p:nvPr/>
        </p:nvGraphicFramePr>
        <p:xfrm>
          <a:off x="1404620" y="2729865"/>
          <a:ext cx="8251825" cy="360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10803890" imgH="5594350" progId="Paint.Picture">
                  <p:embed/>
                </p:oleObj>
              </mc:Choice>
              <mc:Fallback>
                <p:oleObj name="" r:id="rId2" imgW="10803890" imgH="55943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4620" y="2729865"/>
                        <a:ext cx="8251825" cy="360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继续推理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9105" y="1459865"/>
            <a:ext cx="9072245" cy="103187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1200"/>
              <a:t>接着进行第</a:t>
            </a:r>
            <a:r>
              <a:rPr lang="en-US" altLang="zh-CN" sz="1200"/>
              <a:t>2</a:t>
            </a:r>
            <a:r>
              <a:rPr lang="zh-CN" altLang="en-US" sz="1200"/>
              <a:t>次推理计算。对于待翻译的英文</a:t>
            </a:r>
            <a:r>
              <a:rPr lang="en-US" altLang="zh-CN" sz="1200"/>
              <a:t>“Are you OK ?”</a:t>
            </a:r>
            <a:r>
              <a:rPr lang="zh-CN" altLang="en-US" sz="1200"/>
              <a:t>的计算，会直接使用刚刚的计算结果。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然后将起始符号</a:t>
            </a:r>
            <a:r>
              <a:rPr lang="en-US" altLang="zh-CN" sz="1200"/>
              <a:t>&lt;start&gt;</a:t>
            </a:r>
            <a:r>
              <a:rPr lang="zh-CN" altLang="en-US" sz="1200"/>
              <a:t>和生成的</a:t>
            </a:r>
            <a:r>
              <a:rPr lang="en-US" altLang="zh-CN" sz="1200"/>
              <a:t>“</a:t>
            </a:r>
            <a:r>
              <a:rPr lang="zh-CN" altLang="en-US" sz="1200"/>
              <a:t>你</a:t>
            </a:r>
            <a:r>
              <a:rPr lang="en-US" altLang="zh-CN" sz="1200"/>
              <a:t>”</a:t>
            </a:r>
            <a:r>
              <a:rPr lang="zh-CN" altLang="en-US" sz="1200"/>
              <a:t>，一起作为右下方的输入，输入至模型，并生成第</a:t>
            </a:r>
            <a:r>
              <a:rPr lang="en-US" altLang="zh-CN" sz="1200"/>
              <a:t>2</a:t>
            </a:r>
            <a:r>
              <a:rPr lang="zh-CN" altLang="en-US" sz="1200"/>
              <a:t>次推理计算的结果</a:t>
            </a:r>
            <a:r>
              <a:rPr lang="en-US" altLang="zh-CN" sz="1200"/>
              <a:t>“</a:t>
            </a:r>
            <a:r>
              <a:rPr lang="zh-CN" altLang="en-US" sz="1200"/>
              <a:t>好</a:t>
            </a:r>
            <a:r>
              <a:rPr lang="en-US" altLang="zh-CN" sz="1200"/>
              <a:t>”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按照同样的方式，在第</a:t>
            </a:r>
            <a:r>
              <a:rPr lang="en-US" altLang="zh-CN" sz="1200"/>
              <a:t>3</a:t>
            </a:r>
            <a:r>
              <a:rPr lang="zh-CN" altLang="en-US" sz="1200"/>
              <a:t>次推理计算时，直接使用</a:t>
            </a:r>
            <a:r>
              <a:rPr lang="en-US" altLang="zh-CN" sz="1200"/>
              <a:t>“Are you OK ?”</a:t>
            </a:r>
            <a:r>
              <a:rPr lang="zh-CN" altLang="en-US" sz="1200"/>
              <a:t>计算结果，并根据</a:t>
            </a:r>
            <a:r>
              <a:rPr lang="en-US" altLang="zh-CN" sz="1200"/>
              <a:t>“&lt;start&gt; </a:t>
            </a:r>
            <a:r>
              <a:rPr lang="zh-CN" altLang="en-US" sz="1200"/>
              <a:t>你</a:t>
            </a:r>
            <a:r>
              <a:rPr lang="en-US" altLang="zh-CN" sz="1200"/>
              <a:t> </a:t>
            </a:r>
            <a:r>
              <a:rPr lang="zh-CN" altLang="en-US" sz="1200"/>
              <a:t>好</a:t>
            </a:r>
            <a:r>
              <a:rPr lang="en-US" altLang="zh-CN" sz="1200"/>
              <a:t>”</a:t>
            </a:r>
            <a:r>
              <a:rPr lang="zh-CN" altLang="en-US" sz="1200"/>
              <a:t>，计算出</a:t>
            </a:r>
            <a:r>
              <a:rPr lang="en-US" altLang="zh-CN" sz="1200"/>
              <a:t>“</a:t>
            </a:r>
            <a:r>
              <a:rPr lang="zh-CN" altLang="en-US" sz="1200"/>
              <a:t>吗</a:t>
            </a:r>
            <a:r>
              <a:rPr lang="en-US" altLang="zh-CN" sz="1200"/>
              <a:t>”</a:t>
            </a:r>
            <a:r>
              <a:rPr lang="zh-CN" altLang="en-US" sz="1200"/>
              <a:t>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640330"/>
            <a:ext cx="4032885" cy="346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510" y="2640330"/>
            <a:ext cx="4109720" cy="34372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/>
              <a:t>Transformer</a:t>
            </a:r>
            <a:r>
              <a:rPr lang="zh-CN" altLang="en-US" sz="3600"/>
              <a:t>的推理计算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3080" y="1691005"/>
            <a:ext cx="9302750" cy="930275"/>
          </a:xfrm>
        </p:spPr>
        <p:txBody>
          <a:bodyPr/>
          <a:p>
            <a:pPr marL="0" indent="0">
              <a:buNone/>
            </a:pPr>
            <a:r>
              <a:rPr lang="zh-CN" altLang="en-US" sz="1200"/>
              <a:t>继续按照这样的计算流程，经过</a:t>
            </a:r>
            <a:r>
              <a:rPr lang="en-US" altLang="zh-CN" sz="1200"/>
              <a:t>n</a:t>
            </a:r>
            <a:r>
              <a:rPr lang="zh-CN" altLang="en-US" sz="1200"/>
              <a:t>轮推理计算。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当模型的右上方，生成了特殊的结束符号，例如</a:t>
            </a:r>
            <a:r>
              <a:rPr lang="en-US" altLang="zh-CN" sz="1200"/>
              <a:t>&lt;end&gt;</a:t>
            </a:r>
            <a:r>
              <a:rPr lang="zh-CN" altLang="en-US" sz="1200"/>
              <a:t>，就说明</a:t>
            </a:r>
            <a:r>
              <a:rPr lang="en-US" altLang="zh-CN" sz="1200"/>
              <a:t>Transformer</a:t>
            </a:r>
            <a:r>
              <a:rPr lang="zh-CN" altLang="en-US" sz="1200"/>
              <a:t>的推理计算完成了，不再需要下一次计算。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最终，我们可以看到，经过多轮推理计算，</a:t>
            </a:r>
            <a:r>
              <a:rPr lang="en-US" altLang="zh-CN" sz="1200"/>
              <a:t>Tranformer</a:t>
            </a:r>
            <a:r>
              <a:rPr lang="zh-CN" altLang="en-US" sz="1200"/>
              <a:t>基于</a:t>
            </a:r>
            <a:r>
              <a:rPr lang="en-US" altLang="zh-CN" sz="1200"/>
              <a:t>“Are you OK ?”</a:t>
            </a:r>
            <a:r>
              <a:rPr lang="zh-CN" altLang="en-US" sz="1200"/>
              <a:t>和</a:t>
            </a:r>
            <a:r>
              <a:rPr lang="en-US" altLang="zh-CN" sz="1200"/>
              <a:t>“&lt;start&gt;”</a:t>
            </a:r>
            <a:r>
              <a:rPr lang="zh-CN" altLang="en-US" sz="1200"/>
              <a:t>，预测生成了翻译结果，</a:t>
            </a:r>
            <a:r>
              <a:rPr lang="en-US" altLang="zh-CN" sz="1200"/>
              <a:t>“</a:t>
            </a:r>
            <a:r>
              <a:rPr lang="zh-CN" altLang="en-US" sz="1200"/>
              <a:t>你</a:t>
            </a:r>
            <a:r>
              <a:rPr lang="en-US" altLang="zh-CN" sz="1200"/>
              <a:t> </a:t>
            </a:r>
            <a:r>
              <a:rPr lang="zh-CN" altLang="en-US" sz="1200"/>
              <a:t>好</a:t>
            </a:r>
            <a:r>
              <a:rPr lang="en-US" altLang="zh-CN" sz="1200"/>
              <a:t> </a:t>
            </a:r>
            <a:r>
              <a:rPr lang="zh-CN" altLang="en-US" sz="1200"/>
              <a:t>吗</a:t>
            </a:r>
            <a:r>
              <a:rPr lang="en-US" altLang="zh-CN" sz="1200"/>
              <a:t> </a:t>
            </a:r>
            <a:r>
              <a:rPr lang="zh-CN" altLang="en-US" sz="1200"/>
              <a:t>？</a:t>
            </a:r>
            <a:r>
              <a:rPr lang="en-US" altLang="zh-CN" sz="1200"/>
              <a:t>&lt;end&gt;”</a:t>
            </a:r>
            <a:r>
              <a:rPr lang="zh-CN" altLang="en-US" sz="1200"/>
              <a:t>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30" y="2849245"/>
            <a:ext cx="4220845" cy="34169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2917190"/>
            <a:ext cx="3778250" cy="31857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1"/>
          <p:cNvSpPr>
            <a:spLocks noGrp="1"/>
          </p:cNvSpPr>
          <p:nvPr/>
        </p:nvSpPr>
        <p:spPr>
          <a:xfrm>
            <a:off x="2169795" y="2755265"/>
            <a:ext cx="8317230" cy="795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4800">
                <a:sym typeface="+mn-ea"/>
              </a:rPr>
              <a:t>Transformer</a:t>
            </a:r>
            <a:r>
              <a:rPr lang="zh-CN" altLang="en-US" sz="4800">
                <a:sym typeface="+mn-ea"/>
              </a:rPr>
              <a:t>中有哪些组件</a:t>
            </a:r>
            <a:endParaRPr lang="zh-CN" altLang="en-US" sz="48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600"/>
              <a:t>Transformer</a:t>
            </a:r>
            <a:r>
              <a:rPr lang="zh-CN" altLang="en-US" sz="3600"/>
              <a:t>的架构图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1800" y="1582420"/>
            <a:ext cx="9302750" cy="93027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1200"/>
              <a:t>下面我们基于</a:t>
            </a:r>
            <a:r>
              <a:rPr lang="en-US" altLang="zh-CN" sz="1200"/>
              <a:t>Transformer</a:t>
            </a:r>
            <a:r>
              <a:rPr lang="zh-CN" altLang="en-US" sz="1200"/>
              <a:t>的架构图，快速了解其核心组件及其功能。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详细说明输入数据</a:t>
            </a:r>
            <a:r>
              <a:rPr lang="en-US" altLang="zh-CN" sz="1200"/>
              <a:t>x</a:t>
            </a:r>
            <a:r>
              <a:rPr lang="zh-CN" altLang="en-US" sz="1200"/>
              <a:t>是如何通过</a:t>
            </a:r>
            <a:r>
              <a:rPr lang="en-US" altLang="zh-CN" sz="1200"/>
              <a:t>Transformer</a:t>
            </a:r>
            <a:r>
              <a:rPr lang="zh-CN" altLang="en-US" sz="1200"/>
              <a:t>的计算和推理，得到最终输出</a:t>
            </a:r>
            <a:r>
              <a:rPr lang="en-US" altLang="zh-CN" sz="1200"/>
              <a:t>y</a:t>
            </a:r>
            <a:r>
              <a:rPr lang="zh-CN" altLang="en-US" sz="1200"/>
              <a:t>的。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整体包括</a:t>
            </a:r>
            <a:r>
              <a:rPr lang="en-US" altLang="zh-CN" sz="1200"/>
              <a:t>2</a:t>
            </a:r>
            <a:r>
              <a:rPr lang="zh-CN" altLang="en-US" sz="1200"/>
              <a:t>个部分，</a:t>
            </a:r>
            <a:r>
              <a:rPr lang="en-US" altLang="zh-CN" sz="1200"/>
              <a:t>1.</a:t>
            </a:r>
            <a:r>
              <a:rPr lang="zh-CN" altLang="en-US" sz="1200"/>
              <a:t>文本序列、词嵌入和位置编码。</a:t>
            </a:r>
            <a:r>
              <a:rPr lang="en-US" altLang="zh-CN" sz="1200"/>
              <a:t>2.Transformer</a:t>
            </a:r>
            <a:r>
              <a:rPr lang="zh-CN" altLang="en-US" sz="1200"/>
              <a:t>的编码器、解码器架构。</a:t>
            </a:r>
            <a:endParaRPr lang="zh-CN" altLang="en-US" sz="1200"/>
          </a:p>
        </p:txBody>
      </p:sp>
      <p:graphicFrame>
        <p:nvGraphicFramePr>
          <p:cNvPr id="6" name="对象 5"/>
          <p:cNvGraphicFramePr/>
          <p:nvPr/>
        </p:nvGraphicFramePr>
        <p:xfrm>
          <a:off x="2446020" y="2630805"/>
          <a:ext cx="4286250" cy="3776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6038850" imgH="5321300" progId="Paint.Picture">
                  <p:embed/>
                </p:oleObj>
              </mc:Choice>
              <mc:Fallback>
                <p:oleObj name="" r:id="rId2" imgW="6038850" imgH="53213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46020" y="2630805"/>
                        <a:ext cx="4286250" cy="3776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3715" y="365125"/>
            <a:ext cx="10515600" cy="1325563"/>
          </a:xfrm>
        </p:spPr>
        <p:txBody>
          <a:bodyPr/>
          <a:p>
            <a:r>
              <a:rPr lang="zh-CN" altLang="en-US" sz="3600"/>
              <a:t>数据的预处理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705" y="1731645"/>
            <a:ext cx="11322050" cy="75501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1200"/>
              <a:t>首先，我们要先将</a:t>
            </a:r>
            <a:r>
              <a:rPr lang="en-US" altLang="zh-CN" sz="1200"/>
              <a:t>Transformer</a:t>
            </a:r>
            <a:r>
              <a:rPr lang="zh-CN" altLang="en-US" sz="1200"/>
              <a:t>的输入数据，下方的</a:t>
            </a:r>
            <a:r>
              <a:rPr lang="en-US" altLang="zh-CN" sz="1200"/>
              <a:t>“Inputs”</a:t>
            </a:r>
            <a:r>
              <a:rPr lang="zh-CN" altLang="en-US" sz="1200"/>
              <a:t>和</a:t>
            </a:r>
            <a:r>
              <a:rPr lang="en-US" altLang="zh-CN" sz="1200"/>
              <a:t>“Outputs(shifted right)”</a:t>
            </a:r>
            <a:r>
              <a:rPr lang="zh-CN" altLang="en-US" sz="1200"/>
              <a:t>，从文本序列转换为单词数字索引的序列。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具体我们需要先通过分词器</a:t>
            </a:r>
            <a:r>
              <a:rPr lang="en-US" altLang="zh-CN" sz="1200"/>
              <a:t>Tokenizer</a:t>
            </a:r>
            <a:r>
              <a:rPr lang="zh-CN" altLang="en-US" sz="1200"/>
              <a:t>将文本序列分割成独立的</a:t>
            </a:r>
            <a:r>
              <a:rPr lang="en-US" altLang="zh-CN" sz="1200"/>
              <a:t>Token</a:t>
            </a:r>
            <a:r>
              <a:rPr lang="zh-CN" altLang="en-US" sz="1200"/>
              <a:t>单词序列，然后通过预设的词汇表将每个单词，映射转换为对应的数字索引。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629535"/>
            <a:ext cx="10089515" cy="3575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 b="1">
                <a:sym typeface="+mn-ea"/>
              </a:rPr>
              <a:t>直播课课程表</a:t>
            </a:r>
            <a:endParaRPr lang="en-US" altLang="zh-CN" sz="3600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70" y="1613535"/>
            <a:ext cx="9218930" cy="48418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/>
              <a:t>NLP</a:t>
            </a:r>
            <a:r>
              <a:rPr lang="zh-CN" altLang="en-US" sz="3600"/>
              <a:t>中的词汇表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3080" y="1691005"/>
            <a:ext cx="10753090" cy="82105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1200"/>
              <a:t>例如，我们提前预设了英文和中文两套独立的词汇表</a:t>
            </a:r>
            <a:r>
              <a:rPr lang="en-US" altLang="zh-CN" sz="1200"/>
              <a:t>Ven</a:t>
            </a:r>
            <a:r>
              <a:rPr lang="zh-CN" altLang="en-US" sz="1200"/>
              <a:t>和</a:t>
            </a:r>
            <a:r>
              <a:rPr lang="en-US" altLang="zh-CN" sz="1200"/>
              <a:t>Vzh</a:t>
            </a:r>
            <a:r>
              <a:rPr lang="zh-CN" altLang="en-US" sz="1200"/>
              <a:t>，接着将待译英文</a:t>
            </a:r>
            <a:r>
              <a:rPr lang="en-US" altLang="zh-CN" sz="1200"/>
              <a:t>“Are you OK ?”</a:t>
            </a:r>
            <a:r>
              <a:rPr lang="zh-CN" altLang="en-US" sz="1200"/>
              <a:t>和中文标注</a:t>
            </a:r>
            <a:r>
              <a:rPr lang="en-US" altLang="zh-CN" sz="1200"/>
              <a:t>“</a:t>
            </a:r>
            <a:r>
              <a:rPr lang="zh-CN" altLang="en-US" sz="1200"/>
              <a:t>你好吗？</a:t>
            </a:r>
            <a:r>
              <a:rPr lang="en-US" altLang="zh-CN" sz="1200"/>
              <a:t>”</a:t>
            </a:r>
            <a:r>
              <a:rPr lang="zh-CN" altLang="en-US" sz="1200"/>
              <a:t>转换为，两个数字索引序列。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序列中的每个数字，代表了单词的索引序号。例如单词</a:t>
            </a:r>
            <a:r>
              <a:rPr lang="en-US" altLang="zh-CN" sz="1200"/>
              <a:t>“Are”</a:t>
            </a:r>
            <a:r>
              <a:rPr lang="zh-CN" altLang="en-US" sz="1200"/>
              <a:t>，对应了数字</a:t>
            </a:r>
            <a:r>
              <a:rPr lang="en-US" altLang="zh-CN" sz="1200"/>
              <a:t>123</a:t>
            </a:r>
            <a:r>
              <a:rPr lang="zh-CN" altLang="en-US" sz="1200"/>
              <a:t>。单词</a:t>
            </a:r>
            <a:r>
              <a:rPr lang="en-US" altLang="zh-CN" sz="1200"/>
              <a:t>“</a:t>
            </a:r>
            <a:r>
              <a:rPr lang="zh-CN" altLang="en-US" sz="1200"/>
              <a:t>你好</a:t>
            </a:r>
            <a:r>
              <a:rPr lang="en-US" altLang="zh-CN" sz="1200"/>
              <a:t>”</a:t>
            </a:r>
            <a:r>
              <a:rPr lang="zh-CN" altLang="en-US" sz="1200"/>
              <a:t>，对应了数字</a:t>
            </a:r>
            <a:r>
              <a:rPr lang="en-US" altLang="zh-CN" sz="1200"/>
              <a:t>12</a:t>
            </a:r>
            <a:r>
              <a:rPr lang="zh-CN" altLang="en-US" sz="1200"/>
              <a:t>，我们可以在词汇表中找到对应关系。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40" y="2619375"/>
            <a:ext cx="9564370" cy="35185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输入至</a:t>
            </a:r>
            <a:r>
              <a:rPr lang="en-US" altLang="zh-CN" sz="3600"/>
              <a:t>E</a:t>
            </a:r>
            <a:r>
              <a:rPr lang="en-US" altLang="zh-CN" sz="3600"/>
              <a:t>mbedding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3080" y="1691005"/>
            <a:ext cx="9302750" cy="347345"/>
          </a:xfrm>
        </p:spPr>
        <p:txBody>
          <a:bodyPr/>
          <a:p>
            <a:pPr marL="0" indent="0">
              <a:buNone/>
            </a:pPr>
            <a:r>
              <a:rPr lang="zh-CN" altLang="en-US" sz="1200"/>
              <a:t>当英文单词数字索引和中文单词数字索引，进入模型后，会被</a:t>
            </a:r>
            <a:r>
              <a:rPr lang="en-US" altLang="zh-CN" sz="1200"/>
              <a:t>Transformer</a:t>
            </a:r>
            <a:r>
              <a:rPr lang="zh-CN" altLang="en-US" sz="1200"/>
              <a:t>的第一个组件，词嵌入</a:t>
            </a:r>
            <a:r>
              <a:rPr lang="en-US" altLang="zh-CN" sz="1200"/>
              <a:t>Embedding</a:t>
            </a:r>
            <a:r>
              <a:rPr lang="zh-CN" altLang="en-US" sz="1200"/>
              <a:t>层，进行处理。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0" y="3046730"/>
            <a:ext cx="5802630" cy="2186940"/>
          </a:xfrm>
          <a:prstGeom prst="rect">
            <a:avLst/>
          </a:prstGeom>
        </p:spPr>
      </p:pic>
      <p:graphicFrame>
        <p:nvGraphicFramePr>
          <p:cNvPr id="6" name="对象 5"/>
          <p:cNvGraphicFramePr/>
          <p:nvPr/>
        </p:nvGraphicFramePr>
        <p:xfrm>
          <a:off x="7067550" y="2400935"/>
          <a:ext cx="4286250" cy="3776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038850" imgH="5321300" progId="Paint.Picture">
                  <p:embed/>
                </p:oleObj>
              </mc:Choice>
              <mc:Fallback>
                <p:oleObj name="" r:id="rId3" imgW="6038850" imgH="53213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67550" y="2400935"/>
                        <a:ext cx="4286250" cy="3776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385" y="250190"/>
            <a:ext cx="10515600" cy="1325563"/>
          </a:xfrm>
        </p:spPr>
        <p:txBody>
          <a:bodyPr/>
          <a:p>
            <a:r>
              <a:rPr lang="zh-CN" altLang="en-US" sz="3600"/>
              <a:t>词嵌入层</a:t>
            </a:r>
            <a:r>
              <a:rPr lang="en-US" altLang="zh-CN" sz="3600">
                <a:sym typeface="+mn-ea"/>
              </a:rPr>
              <a:t>Embedding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5455" y="1576070"/>
            <a:ext cx="9302750" cy="111950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 sz="1200"/>
              <a:t>单词的数字索引序列会继续被转换为单词向量的序列。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例如，四个词的句子</a:t>
            </a:r>
            <a:r>
              <a:rPr lang="en-US" altLang="zh-CN" sz="1200"/>
              <a:t>“Are you OK ?”</a:t>
            </a:r>
            <a:r>
              <a:rPr lang="zh-CN" altLang="en-US" sz="1200"/>
              <a:t>对应的数字索引，经过</a:t>
            </a:r>
            <a:r>
              <a:rPr lang="en-US" altLang="zh-CN" sz="1200"/>
              <a:t>input embedding</a:t>
            </a:r>
            <a:r>
              <a:rPr lang="zh-CN" altLang="en-US" sz="1200"/>
              <a:t>，会被转换为</a:t>
            </a:r>
            <a:r>
              <a:rPr lang="en-US" altLang="zh-CN" sz="1200"/>
              <a:t>4*4</a:t>
            </a:r>
            <a:r>
              <a:rPr lang="zh-CN" altLang="en-US" sz="1200"/>
              <a:t>的词向量矩阵。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矩阵的每行都对应了一个单词，每个单词使用</a:t>
            </a:r>
            <a:r>
              <a:rPr lang="en-US" altLang="zh-CN" sz="1200"/>
              <a:t>4</a:t>
            </a:r>
            <a:r>
              <a:rPr lang="zh-CN" altLang="en-US" sz="1200"/>
              <a:t>维的向量表示。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同理，中文标注</a:t>
            </a:r>
            <a:r>
              <a:rPr lang="en-US" altLang="zh-CN" sz="1200"/>
              <a:t>“</a:t>
            </a:r>
            <a:r>
              <a:rPr lang="zh-CN" altLang="en-US" sz="1200"/>
              <a:t>你</a:t>
            </a:r>
            <a:r>
              <a:rPr lang="en-US" altLang="zh-CN" sz="1200"/>
              <a:t>/</a:t>
            </a:r>
            <a:r>
              <a:rPr lang="zh-CN" altLang="en-US" sz="1200"/>
              <a:t>好吗</a:t>
            </a:r>
            <a:r>
              <a:rPr lang="en-US" altLang="zh-CN" sz="1200"/>
              <a:t>/</a:t>
            </a:r>
            <a:r>
              <a:rPr lang="zh-CN" altLang="en-US" sz="1200"/>
              <a:t>？</a:t>
            </a:r>
            <a:r>
              <a:rPr lang="en-US" altLang="zh-CN" sz="1200"/>
              <a:t>”</a:t>
            </a:r>
            <a:r>
              <a:rPr lang="zh-CN" altLang="en-US" sz="1200"/>
              <a:t>，也会进行类似的处理，它会被转换为</a:t>
            </a:r>
            <a:r>
              <a:rPr lang="en-US" altLang="zh-CN" sz="1200"/>
              <a:t>3*4</a:t>
            </a:r>
            <a:r>
              <a:rPr lang="zh-CN" altLang="en-US" sz="1200"/>
              <a:t>的词向量矩阵。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" y="3189605"/>
            <a:ext cx="9677400" cy="21729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位置编码</a:t>
            </a:r>
            <a:r>
              <a:rPr lang="en-US" altLang="zh-CN" sz="3600"/>
              <a:t>Positional Encoding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1800" y="1691005"/>
            <a:ext cx="10753090" cy="1282700"/>
          </a:xfrm>
        </p:spPr>
        <p:txBody>
          <a:bodyPr/>
          <a:p>
            <a:pPr marL="0" indent="0">
              <a:buNone/>
            </a:pPr>
            <a:r>
              <a:rPr lang="zh-CN" altLang="en-US" sz="1200"/>
              <a:t>得到</a:t>
            </a:r>
            <a:r>
              <a:rPr lang="en-US" altLang="zh-CN" sz="1200"/>
              <a:t>Input</a:t>
            </a:r>
            <a:r>
              <a:rPr lang="zh-CN" altLang="en-US" sz="1200"/>
              <a:t>和</a:t>
            </a:r>
            <a:r>
              <a:rPr lang="en-US" altLang="zh-CN" sz="1200"/>
              <a:t>Output</a:t>
            </a:r>
            <a:r>
              <a:rPr lang="zh-CN" altLang="en-US" sz="1200"/>
              <a:t>的词向量后，</a:t>
            </a:r>
            <a:r>
              <a:rPr lang="en-US" altLang="zh-CN" sz="1200"/>
              <a:t>Transformer</a:t>
            </a:r>
            <a:r>
              <a:rPr lang="zh-CN" altLang="en-US" sz="1200"/>
              <a:t>会对这些向量进行</a:t>
            </a:r>
            <a:r>
              <a:rPr lang="en-US" altLang="zh-CN" sz="1200"/>
              <a:t>“</a:t>
            </a:r>
            <a:r>
              <a:rPr lang="zh-CN" altLang="en-US" sz="1200"/>
              <a:t>位置编码</a:t>
            </a:r>
            <a:r>
              <a:rPr lang="en-US" altLang="zh-CN" sz="1200"/>
              <a:t>”</a:t>
            </a:r>
            <a:r>
              <a:rPr lang="zh-CN" altLang="en-US" sz="1200"/>
              <a:t>。位置编码的目的是，将位置信息</a:t>
            </a:r>
            <a:r>
              <a:rPr lang="en-US" altLang="zh-CN" sz="1200"/>
              <a:t>“</a:t>
            </a:r>
            <a:r>
              <a:rPr lang="zh-CN" altLang="en-US" sz="1200"/>
              <a:t>附加</a:t>
            </a:r>
            <a:r>
              <a:rPr lang="en-US" altLang="zh-CN" sz="1200"/>
              <a:t>”</a:t>
            </a:r>
            <a:r>
              <a:rPr lang="zh-CN" altLang="en-US" sz="1200"/>
              <a:t>到原始的信息上。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对于单词向量的每个维度，我们都要进行位置编码。假如每个词语都用</a:t>
            </a:r>
            <a:r>
              <a:rPr lang="en-US" altLang="zh-CN" sz="1200"/>
              <a:t>4</a:t>
            </a:r>
            <a:r>
              <a:rPr lang="zh-CN" altLang="en-US" sz="1200"/>
              <a:t>个维度表示，那么每个词就要有</a:t>
            </a:r>
            <a:r>
              <a:rPr lang="en-US" altLang="zh-CN" sz="1200"/>
              <a:t>4</a:t>
            </a:r>
            <a:r>
              <a:rPr lang="zh-CN" altLang="en-US" sz="1200"/>
              <a:t>位的位置编码。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也就是单词的词向量矩阵中的每个元素</a:t>
            </a:r>
            <a:r>
              <a:rPr lang="en-US" altLang="zh-CN" sz="1200"/>
              <a:t>w</a:t>
            </a:r>
            <a:r>
              <a:rPr lang="zh-CN" altLang="en-US" sz="1200"/>
              <a:t>，都对应一个编码。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将位置编码矩阵，直接加到原始的单词向量矩阵中，矩阵中的数据，就会被</a:t>
            </a:r>
            <a:r>
              <a:rPr lang="en-US" altLang="zh-CN" sz="1200"/>
              <a:t>“</a:t>
            </a:r>
            <a:r>
              <a:rPr lang="zh-CN" altLang="en-US" sz="1200"/>
              <a:t>附加</a:t>
            </a:r>
            <a:r>
              <a:rPr lang="en-US" altLang="zh-CN" sz="1200"/>
              <a:t>”</a:t>
            </a:r>
            <a:r>
              <a:rPr lang="zh-CN" altLang="en-US" sz="1200"/>
              <a:t>了位置信息。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" y="3546475"/>
            <a:ext cx="4701540" cy="1892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165" y="3469640"/>
            <a:ext cx="6703695" cy="19691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675" y="202565"/>
            <a:ext cx="10515600" cy="1325563"/>
          </a:xfrm>
        </p:spPr>
        <p:txBody>
          <a:bodyPr/>
          <a:p>
            <a:r>
              <a:rPr lang="zh-CN" altLang="en-US" sz="3600"/>
              <a:t>序列数据对应的张量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215" y="1440815"/>
            <a:ext cx="10942955" cy="1668145"/>
          </a:xfrm>
        </p:spPr>
        <p:txBody>
          <a:bodyPr/>
          <a:p>
            <a:pPr marL="0" indent="0">
              <a:buNone/>
            </a:pPr>
            <a:r>
              <a:rPr lang="zh-CN" altLang="en-US" sz="1200"/>
              <a:t>当多组英文和中文的数字索引，经过</a:t>
            </a:r>
            <a:r>
              <a:rPr lang="en-US" altLang="zh-CN" sz="1200"/>
              <a:t>Embedding</a:t>
            </a:r>
            <a:r>
              <a:rPr lang="zh-CN" altLang="en-US" sz="1200"/>
              <a:t>与位置编码的计算后，会得到一个</a:t>
            </a:r>
            <a:r>
              <a:rPr lang="en-US" altLang="zh-CN" sz="1200"/>
              <a:t>3</a:t>
            </a:r>
            <a:r>
              <a:rPr lang="zh-CN" altLang="en-US" sz="1200"/>
              <a:t>维的张量数据，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它的尺寸为</a:t>
            </a:r>
            <a:r>
              <a:rPr lang="en-US" altLang="zh-CN" sz="1200"/>
              <a:t>BatchSize</a:t>
            </a:r>
            <a:r>
              <a:rPr lang="en-US" altLang="en-US" sz="1200"/>
              <a:t>×</a:t>
            </a:r>
            <a:r>
              <a:rPr lang="en-US" altLang="zh-CN" sz="1200"/>
              <a:t>SequenceLength</a:t>
            </a:r>
            <a:r>
              <a:rPr lang="en-US" altLang="en-US" sz="1200"/>
              <a:t>×</a:t>
            </a:r>
            <a:r>
              <a:rPr lang="en-US" altLang="zh-CN" sz="1200"/>
              <a:t>EmbeddingDim</a:t>
            </a:r>
            <a:r>
              <a:rPr lang="zh-CN" altLang="en-US" sz="1200"/>
              <a:t>，简写为</a:t>
            </a:r>
            <a:r>
              <a:rPr lang="en-US" altLang="zh-CN" sz="1200"/>
              <a:t>B</a:t>
            </a:r>
            <a:r>
              <a:rPr lang="en-US" altLang="en-US" sz="1200"/>
              <a:t>×</a:t>
            </a:r>
            <a:r>
              <a:rPr lang="en-US" altLang="zh-CN" sz="1200"/>
              <a:t>Q</a:t>
            </a:r>
            <a:r>
              <a:rPr lang="en-US" altLang="en-US" sz="1200"/>
              <a:t>×</a:t>
            </a:r>
            <a:r>
              <a:rPr lang="en-US" altLang="zh-CN" sz="1200"/>
              <a:t>D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将左图中用橙色标记的一个样本数据展开，可以得到右图中的</a:t>
            </a:r>
            <a:r>
              <a:rPr lang="en-US" altLang="zh-CN" sz="1200"/>
              <a:t>Batch[0]</a:t>
            </a:r>
            <a:r>
              <a:rPr lang="zh-CN" altLang="en-US" sz="1200"/>
              <a:t>，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它的尺寸为</a:t>
            </a:r>
            <a:r>
              <a:rPr lang="en-US" altLang="zh-CN" sz="1200"/>
              <a:t>SequenceLength</a:t>
            </a:r>
            <a:r>
              <a:rPr lang="en-US" altLang="en-US" sz="1200"/>
              <a:t>×</a:t>
            </a:r>
            <a:r>
              <a:rPr lang="en-US" altLang="zh-CN" sz="1200"/>
              <a:t>EmbeddingDim</a:t>
            </a:r>
            <a:r>
              <a:rPr lang="zh-CN" altLang="en-US" sz="1200"/>
              <a:t>，每一行表示一个单词，每一列表示一个单词的一个维度。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 b="1"/>
              <a:t>备注：在初学</a:t>
            </a:r>
            <a:r>
              <a:rPr lang="en-US" altLang="zh-CN" sz="1200" b="1"/>
              <a:t>Transformer</a:t>
            </a:r>
            <a:r>
              <a:rPr lang="zh-CN" altLang="en-US" sz="1200" b="1"/>
              <a:t>时，不要试图学习每一个步骤的实际意义，更重要的是理解</a:t>
            </a:r>
            <a:r>
              <a:rPr lang="en-US" altLang="zh-CN" sz="1200" b="1"/>
              <a:t>Transformer</a:t>
            </a:r>
            <a:r>
              <a:rPr lang="zh-CN" altLang="en-US" sz="1200" b="1"/>
              <a:t>中数据计算时，张量的结构和尺寸变化。</a:t>
            </a:r>
            <a:endParaRPr lang="zh-CN" altLang="en-US" sz="12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5" y="3285490"/>
            <a:ext cx="2667000" cy="3147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90" y="3285490"/>
            <a:ext cx="2814955" cy="3097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0" y="3489325"/>
            <a:ext cx="3147695" cy="26574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4815" y="222885"/>
            <a:ext cx="10515600" cy="1325563"/>
          </a:xfrm>
        </p:spPr>
        <p:txBody>
          <a:bodyPr/>
          <a:p>
            <a:r>
              <a:rPr lang="zh-CN" altLang="en-US" sz="3600"/>
              <a:t>编码器和解码器架构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4815" y="1453515"/>
            <a:ext cx="10488295" cy="930275"/>
          </a:xfrm>
        </p:spPr>
        <p:txBody>
          <a:bodyPr/>
          <a:p>
            <a:pPr marL="0" indent="0">
              <a:buNone/>
            </a:pPr>
            <a:r>
              <a:rPr lang="zh-CN" altLang="en-US" sz="1200"/>
              <a:t>整体观察</a:t>
            </a:r>
            <a:r>
              <a:rPr lang="en-US" altLang="zh-CN" sz="1200"/>
              <a:t>Transformer</a:t>
            </a:r>
            <a:r>
              <a:rPr lang="zh-CN" altLang="en-US" sz="1200"/>
              <a:t>模型，可以看到它由左侧的编码器</a:t>
            </a:r>
            <a:r>
              <a:rPr lang="en-US" altLang="zh-CN" sz="1200"/>
              <a:t>Encoder</a:t>
            </a:r>
            <a:r>
              <a:rPr lang="zh-CN" altLang="en-US" sz="1200"/>
              <a:t>和右侧的解码器</a:t>
            </a:r>
            <a:r>
              <a:rPr lang="en-US" altLang="zh-CN" sz="1200"/>
              <a:t>Decoder</a:t>
            </a:r>
            <a:r>
              <a:rPr lang="zh-CN" altLang="en-US" sz="1200"/>
              <a:t>构成。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设</a:t>
            </a:r>
            <a:r>
              <a:rPr lang="en-US" altLang="zh-CN" sz="1200"/>
              <a:t>“</a:t>
            </a:r>
            <a:r>
              <a:rPr lang="zh-CN" altLang="en-US" sz="1200"/>
              <a:t>英文待译数据</a:t>
            </a:r>
            <a:r>
              <a:rPr lang="en-US" altLang="zh-CN" sz="1200"/>
              <a:t>”</a:t>
            </a:r>
            <a:r>
              <a:rPr lang="zh-CN" altLang="en-US" sz="1200"/>
              <a:t>和</a:t>
            </a:r>
            <a:r>
              <a:rPr lang="en-US" altLang="zh-CN" sz="1200"/>
              <a:t>“</a:t>
            </a:r>
            <a:r>
              <a:rPr lang="zh-CN" altLang="en-US" sz="1200"/>
              <a:t>中文标注数据</a:t>
            </a:r>
            <a:r>
              <a:rPr lang="en-US" altLang="zh-CN" sz="1200"/>
              <a:t>”</a:t>
            </a:r>
            <a:r>
              <a:rPr lang="zh-CN" altLang="en-US" sz="1200"/>
              <a:t>为</a:t>
            </a:r>
            <a:r>
              <a:rPr lang="en-US" altLang="zh-CN" sz="1200"/>
              <a:t>x1</a:t>
            </a:r>
            <a:r>
              <a:rPr lang="zh-CN" altLang="en-US" sz="1200"/>
              <a:t>和</a:t>
            </a:r>
            <a:r>
              <a:rPr lang="en-US" altLang="zh-CN" sz="1200"/>
              <a:t>x2</a:t>
            </a:r>
            <a:r>
              <a:rPr lang="zh-CN" altLang="en-US" sz="1200"/>
              <a:t>。它们会分别从下方，进入左侧的编码器和右侧的解码器。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图中的</a:t>
            </a:r>
            <a:r>
              <a:rPr lang="en-US" altLang="zh-CN" sz="1200"/>
              <a:t>“N</a:t>
            </a:r>
            <a:r>
              <a:rPr lang="en-US" altLang="en-US" sz="1200"/>
              <a:t>×</a:t>
            </a:r>
            <a:r>
              <a:rPr lang="en-US" altLang="zh-CN" sz="1200"/>
              <a:t>”</a:t>
            </a:r>
            <a:r>
              <a:rPr lang="zh-CN" altLang="en-US" sz="1200"/>
              <a:t>，表示了有多组编码器和解码器，串联堆叠的工作。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0" y="2602865"/>
            <a:ext cx="5462270" cy="37998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2305" y="365125"/>
            <a:ext cx="10515600" cy="1325563"/>
          </a:xfrm>
        </p:spPr>
        <p:txBody>
          <a:bodyPr/>
          <a:p>
            <a:r>
              <a:rPr lang="zh-CN" altLang="en-US" sz="3600"/>
              <a:t>核心计算组件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3080" y="1548765"/>
            <a:ext cx="9722485" cy="137096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 sz="1200"/>
              <a:t>“</a:t>
            </a:r>
            <a:r>
              <a:rPr lang="zh-CN" altLang="en-US" sz="1200"/>
              <a:t>英文的待译数据</a:t>
            </a:r>
            <a:r>
              <a:rPr lang="en-US" altLang="zh-CN" sz="1200"/>
              <a:t>”</a:t>
            </a:r>
            <a:r>
              <a:rPr lang="zh-CN" altLang="en-US" sz="1200"/>
              <a:t>和</a:t>
            </a:r>
            <a:r>
              <a:rPr lang="en-US" altLang="zh-CN" sz="1200"/>
              <a:t>“</a:t>
            </a:r>
            <a:r>
              <a:rPr lang="zh-CN" altLang="en-US" sz="1200"/>
              <a:t>中文的标注数据</a:t>
            </a:r>
            <a:r>
              <a:rPr lang="en-US" altLang="zh-CN" sz="1200"/>
              <a:t>”</a:t>
            </a:r>
            <a:r>
              <a:rPr lang="zh-CN" altLang="en-US" sz="1200"/>
              <a:t>，输入到编码器和解码器中后，会经过</a:t>
            </a:r>
            <a:r>
              <a:rPr lang="en-US" altLang="zh-CN" sz="1200"/>
              <a:t>3</a:t>
            </a:r>
            <a:r>
              <a:rPr lang="zh-CN" altLang="en-US" sz="1200"/>
              <a:t>个计算过程。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每个计算过程中，都包括了</a:t>
            </a:r>
            <a:r>
              <a:rPr lang="en-US" altLang="zh-CN" sz="1200"/>
              <a:t>MultiheadAttention</a:t>
            </a:r>
            <a:r>
              <a:rPr lang="zh-CN" altLang="en-US" sz="1200"/>
              <a:t>和</a:t>
            </a:r>
            <a:r>
              <a:rPr lang="en-US" altLang="zh-CN" sz="1200"/>
              <a:t>FeedForward</a:t>
            </a:r>
            <a:r>
              <a:rPr lang="zh-CN" altLang="en-US" sz="1200"/>
              <a:t>两个组件的计算。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这两个组件的作用是对输入数据</a:t>
            </a:r>
            <a:r>
              <a:rPr lang="en-US" altLang="zh-CN" sz="1200"/>
              <a:t>x</a:t>
            </a:r>
            <a:r>
              <a:rPr lang="zh-CN" altLang="en-US" sz="1200"/>
              <a:t>进行特征提取，完全不会改变输入</a:t>
            </a:r>
            <a:r>
              <a:rPr lang="en-US" altLang="zh-CN" sz="1200"/>
              <a:t>x</a:t>
            </a:r>
            <a:r>
              <a:rPr lang="zh-CN" altLang="en-US" sz="1200"/>
              <a:t>的尺寸。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为了更简单的理解，我们可以将它们看做是复杂的线性层，并且不考虑它们的内部结构。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0" y="2919730"/>
            <a:ext cx="9012555" cy="32531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515600" cy="1325563"/>
          </a:xfrm>
        </p:spPr>
        <p:txBody>
          <a:bodyPr/>
          <a:p>
            <a:r>
              <a:rPr lang="zh-CN" altLang="en-US" sz="3600"/>
              <a:t>计算</a:t>
            </a:r>
            <a:r>
              <a:rPr lang="en-US" altLang="zh-CN" sz="3600"/>
              <a:t>1</a:t>
            </a:r>
            <a:r>
              <a:rPr lang="zh-CN" altLang="en-US" sz="3600"/>
              <a:t>，编码器计算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8465" y="1541780"/>
            <a:ext cx="9302750" cy="84264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 sz="1200"/>
              <a:t>计算</a:t>
            </a:r>
            <a:r>
              <a:rPr lang="en-US" altLang="zh-CN" sz="1200"/>
              <a:t>1</a:t>
            </a:r>
            <a:r>
              <a:rPr lang="zh-CN" altLang="en-US" sz="1200"/>
              <a:t>，编码器会基于自注意力机制和前馈神经网络，对</a:t>
            </a:r>
            <a:r>
              <a:rPr lang="en-US" altLang="zh-CN" sz="1200"/>
              <a:t>“</a:t>
            </a:r>
            <a:r>
              <a:rPr lang="zh-CN" altLang="en-US" sz="1200"/>
              <a:t>英文的待译数据</a:t>
            </a:r>
            <a:r>
              <a:rPr lang="en-US" altLang="zh-CN" sz="1200"/>
              <a:t>”</a:t>
            </a:r>
            <a:r>
              <a:rPr lang="zh-CN" altLang="en-US" sz="1200"/>
              <a:t>进行编码。编码器不会改变待译英文</a:t>
            </a:r>
            <a:r>
              <a:rPr lang="en-US" altLang="zh-CN" sz="1200"/>
              <a:t>x1</a:t>
            </a:r>
            <a:r>
              <a:rPr lang="zh-CN" altLang="en-US" sz="1200"/>
              <a:t>的尺寸。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例如，待译英文的张量</a:t>
            </a:r>
            <a:r>
              <a:rPr lang="en-US" altLang="zh-CN" sz="1200"/>
              <a:t>x1</a:t>
            </a:r>
            <a:r>
              <a:rPr lang="zh-CN" altLang="en-US" sz="1200"/>
              <a:t>的尺寸为</a:t>
            </a:r>
            <a:r>
              <a:rPr lang="en-US" altLang="zh-CN" sz="1200"/>
              <a:t>[B, Q1, D]</a:t>
            </a:r>
            <a:r>
              <a:rPr lang="zh-CN" altLang="en-US" sz="1200"/>
              <a:t>，表示了</a:t>
            </a:r>
            <a:r>
              <a:rPr lang="en-US" altLang="zh-CN" sz="1200"/>
              <a:t>B</a:t>
            </a:r>
            <a:r>
              <a:rPr lang="zh-CN" altLang="en-US" sz="1200"/>
              <a:t>个样本，每个样本包括</a:t>
            </a:r>
            <a:r>
              <a:rPr lang="en-US" altLang="zh-CN" sz="1200"/>
              <a:t>Q1</a:t>
            </a:r>
            <a:r>
              <a:rPr lang="zh-CN" altLang="en-US" sz="1200"/>
              <a:t>个单词，每个单词的嵌入维度是</a:t>
            </a:r>
            <a:r>
              <a:rPr lang="en-US" altLang="zh-CN" sz="1200"/>
              <a:t>D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编码后的输出结果的尺寸，仍然与</a:t>
            </a:r>
            <a:r>
              <a:rPr lang="en-US" altLang="zh-CN" sz="1200"/>
              <a:t>x1</a:t>
            </a:r>
            <a:r>
              <a:rPr lang="zh-CN" altLang="en-US" sz="1200"/>
              <a:t>保持相同。</a:t>
            </a:r>
            <a:endParaRPr lang="zh-CN" altLang="en-US" sz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20" y="2459355"/>
            <a:ext cx="6581775" cy="40278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计算</a:t>
            </a:r>
            <a:r>
              <a:rPr lang="en-US" altLang="zh-CN" sz="3600"/>
              <a:t>2</a:t>
            </a:r>
            <a:r>
              <a:rPr lang="zh-CN" altLang="en-US" sz="3600"/>
              <a:t>，解码器计算</a:t>
            </a:r>
            <a:r>
              <a:rPr lang="en-US" altLang="zh-CN" sz="3600"/>
              <a:t>1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2440" y="1541780"/>
            <a:ext cx="9302750" cy="652145"/>
          </a:xfrm>
        </p:spPr>
        <p:txBody>
          <a:bodyPr/>
          <a:p>
            <a:pPr marL="0" indent="0">
              <a:buNone/>
            </a:pPr>
            <a:r>
              <a:rPr lang="zh-CN" altLang="en-US" sz="1200"/>
              <a:t>计算</a:t>
            </a:r>
            <a:r>
              <a:rPr lang="en-US" altLang="zh-CN" sz="1200"/>
              <a:t>2</a:t>
            </a:r>
            <a:r>
              <a:rPr lang="zh-CN" altLang="en-US" sz="1200"/>
              <a:t>，解码器，会基于带有掩码的自注意力机制，对</a:t>
            </a:r>
            <a:r>
              <a:rPr lang="en-US" altLang="zh-CN" sz="1200"/>
              <a:t>“</a:t>
            </a:r>
            <a:r>
              <a:rPr lang="zh-CN" altLang="en-US" sz="1200"/>
              <a:t>中文的标注数据</a:t>
            </a:r>
            <a:r>
              <a:rPr lang="en-US" altLang="zh-CN" sz="1200"/>
              <a:t>”</a:t>
            </a:r>
            <a:r>
              <a:rPr lang="zh-CN" altLang="en-US" sz="1200"/>
              <a:t>进行编码。解码器同样不会改变中文标注</a:t>
            </a:r>
            <a:r>
              <a:rPr lang="en-US" altLang="zh-CN" sz="1200"/>
              <a:t>x2</a:t>
            </a:r>
            <a:r>
              <a:rPr lang="zh-CN" altLang="en-US" sz="1200"/>
              <a:t>的尺寸。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例如，输入</a:t>
            </a:r>
            <a:r>
              <a:rPr lang="en-US" altLang="zh-CN" sz="1200"/>
              <a:t>x2</a:t>
            </a:r>
            <a:r>
              <a:rPr lang="zh-CN" altLang="en-US" sz="1200"/>
              <a:t>的尺寸为</a:t>
            </a:r>
            <a:r>
              <a:rPr lang="en-US" altLang="zh-CN" sz="1200"/>
              <a:t>[B, Q2, D]</a:t>
            </a:r>
            <a:r>
              <a:rPr lang="zh-CN" altLang="en-US" sz="1200"/>
              <a:t>，表示了</a:t>
            </a:r>
            <a:r>
              <a:rPr lang="en-US" altLang="zh-CN" sz="1200"/>
              <a:t>B</a:t>
            </a:r>
            <a:r>
              <a:rPr lang="zh-CN" altLang="en-US" sz="1200"/>
              <a:t>个样本，每个样本包括</a:t>
            </a:r>
            <a:r>
              <a:rPr lang="en-US" altLang="zh-CN" sz="1200"/>
              <a:t>Q2</a:t>
            </a:r>
            <a:r>
              <a:rPr lang="zh-CN" altLang="en-US" sz="1200"/>
              <a:t>个单词，每个单词的嵌入维度是</a:t>
            </a:r>
            <a:r>
              <a:rPr lang="en-US" altLang="zh-CN" sz="1200"/>
              <a:t>D</a:t>
            </a:r>
            <a:r>
              <a:rPr lang="zh-CN" altLang="en-US" sz="1200"/>
              <a:t>。编码后的输出</a:t>
            </a:r>
            <a:r>
              <a:rPr lang="en-US" altLang="zh-CN" sz="1200"/>
              <a:t>x2</a:t>
            </a:r>
            <a:r>
              <a:rPr lang="zh-CN" altLang="en-US" sz="1200"/>
              <a:t>，尺寸不会变化。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0" y="2407920"/>
            <a:ext cx="6821805" cy="39960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29235"/>
            <a:ext cx="10515600" cy="1325563"/>
          </a:xfrm>
        </p:spPr>
        <p:txBody>
          <a:bodyPr/>
          <a:p>
            <a:r>
              <a:rPr lang="zh-CN" altLang="en-US" sz="3600"/>
              <a:t>仔细观察</a:t>
            </a:r>
            <a:r>
              <a:rPr lang="en-US" altLang="zh-CN" sz="3600"/>
              <a:t>x1</a:t>
            </a:r>
            <a:r>
              <a:rPr lang="zh-CN" altLang="en-US" sz="3600"/>
              <a:t>和</a:t>
            </a:r>
            <a:r>
              <a:rPr lang="en-US" altLang="zh-CN" sz="3600"/>
              <a:t>x2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200" y="1385570"/>
            <a:ext cx="11531600" cy="126936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1200"/>
              <a:t>这里我们会发现，待译英文</a:t>
            </a:r>
            <a:r>
              <a:rPr lang="en-US" altLang="zh-CN" sz="1200"/>
              <a:t>x1</a:t>
            </a:r>
            <a:r>
              <a:rPr lang="zh-CN" altLang="en-US" sz="1200"/>
              <a:t>与中文标注</a:t>
            </a:r>
            <a:r>
              <a:rPr lang="en-US" altLang="zh-CN" sz="1200"/>
              <a:t>x2</a:t>
            </a:r>
            <a:r>
              <a:rPr lang="zh-CN" altLang="en-US" sz="1200"/>
              <a:t>所包含的样本个数相同，因此它们具有相同的批量大小</a:t>
            </a:r>
            <a:r>
              <a:rPr lang="en-US" altLang="zh-CN" sz="1200"/>
              <a:t>B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由于英文和中文的表达方式不同，所以句子的长度</a:t>
            </a:r>
            <a:r>
              <a:rPr lang="en-US" altLang="zh-CN" sz="1200"/>
              <a:t>Q</a:t>
            </a:r>
            <a:r>
              <a:rPr lang="zh-CN" altLang="en-US" sz="1200"/>
              <a:t>一般不同，</a:t>
            </a:r>
            <a:r>
              <a:rPr lang="en-US" altLang="zh-CN" sz="1200"/>
              <a:t>x1</a:t>
            </a:r>
            <a:r>
              <a:rPr lang="zh-CN" altLang="en-US" sz="1200"/>
              <a:t>的长度是</a:t>
            </a:r>
            <a:r>
              <a:rPr lang="en-US" altLang="zh-CN" sz="1200"/>
              <a:t>Q1</a:t>
            </a:r>
            <a:r>
              <a:rPr lang="zh-CN" altLang="en-US" sz="1200"/>
              <a:t>，</a:t>
            </a:r>
            <a:r>
              <a:rPr lang="en-US" altLang="zh-CN" sz="1200"/>
              <a:t>x2</a:t>
            </a:r>
            <a:r>
              <a:rPr lang="zh-CN" altLang="en-US" sz="1200"/>
              <a:t>的长度是</a:t>
            </a:r>
            <a:r>
              <a:rPr lang="en-US" altLang="zh-CN" sz="1200"/>
              <a:t>Q2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英文和中文中，每个单词的嵌入维度</a:t>
            </a:r>
            <a:r>
              <a:rPr lang="en-US" altLang="zh-CN" sz="1200"/>
              <a:t>D</a:t>
            </a:r>
            <a:r>
              <a:rPr lang="zh-CN" altLang="en-US" sz="1200"/>
              <a:t>，在通常情况下是相同的，因为相同的</a:t>
            </a:r>
            <a:r>
              <a:rPr lang="en-US" altLang="zh-CN" sz="1200"/>
              <a:t>D</a:t>
            </a:r>
            <a:r>
              <a:rPr lang="zh-CN" altLang="en-US" sz="1200"/>
              <a:t>可以保证英文和中文在特征的维度上对齐，并且可以使模型的设计更加简洁。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 b="1"/>
              <a:t>同学们可以思考一下最终输出</a:t>
            </a:r>
            <a:r>
              <a:rPr lang="en-US" altLang="zh-CN" sz="1200" b="1"/>
              <a:t>x3</a:t>
            </a:r>
            <a:r>
              <a:rPr lang="zh-CN" altLang="en-US" sz="1200" b="1"/>
              <a:t>的尺寸和</a:t>
            </a:r>
            <a:r>
              <a:rPr lang="en-US" altLang="zh-CN" sz="1200" b="1"/>
              <a:t>x1</a:t>
            </a:r>
            <a:r>
              <a:rPr lang="zh-CN" altLang="en-US" sz="1200" b="1"/>
              <a:t>相同，还是和</a:t>
            </a:r>
            <a:r>
              <a:rPr lang="en-US" altLang="zh-CN" sz="1200" b="1"/>
              <a:t>x2</a:t>
            </a:r>
            <a:r>
              <a:rPr lang="zh-CN" altLang="en-US" sz="1200" b="1"/>
              <a:t>相同？</a:t>
            </a:r>
            <a:endParaRPr lang="zh-CN" altLang="en-US" sz="12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35" y="2608580"/>
            <a:ext cx="3407410" cy="3678555"/>
          </a:xfrm>
          <a:prstGeom prst="rect">
            <a:avLst/>
          </a:prstGeom>
        </p:spPr>
      </p:pic>
      <p:graphicFrame>
        <p:nvGraphicFramePr>
          <p:cNvPr id="6" name="对象 5"/>
          <p:cNvGraphicFramePr/>
          <p:nvPr/>
        </p:nvGraphicFramePr>
        <p:xfrm>
          <a:off x="5033010" y="2790825"/>
          <a:ext cx="2936240" cy="3588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4064000" imgH="4965700" progId="Paint.Picture">
                  <p:embed/>
                </p:oleObj>
              </mc:Choice>
              <mc:Fallback>
                <p:oleObj name="" r:id="rId3" imgW="4064000" imgH="49657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33010" y="2790825"/>
                        <a:ext cx="2936240" cy="3588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 b="1">
                <a:sym typeface="+mn-ea"/>
              </a:rPr>
              <a:t>关于</a:t>
            </a:r>
            <a:r>
              <a:rPr lang="en-US" altLang="zh-CN" sz="3600" b="1">
                <a:sym typeface="+mn-ea"/>
              </a:rPr>
              <a:t>AI</a:t>
            </a:r>
            <a:r>
              <a:rPr lang="zh-CN" altLang="en-US" sz="3600" b="1">
                <a:sym typeface="+mn-ea"/>
              </a:rPr>
              <a:t>大模型课程的更新和计划</a:t>
            </a:r>
            <a:endParaRPr lang="en-US" altLang="zh-CN" sz="3600" b="1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545" y="2091690"/>
            <a:ext cx="2811145" cy="3246755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/>
        </p:nvGraphicFramePr>
        <p:xfrm>
          <a:off x="408940" y="2908935"/>
          <a:ext cx="1781810" cy="1781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6350000" imgH="6350000" progId="Paint.Picture">
                  <p:embed/>
                </p:oleObj>
              </mc:Choice>
              <mc:Fallback>
                <p:oleObj name="" r:id="rId3" imgW="6350000" imgH="635000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40" y="2908935"/>
                        <a:ext cx="1781810" cy="1781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485" y="2449195"/>
            <a:ext cx="6405245" cy="25311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5455" y="276860"/>
            <a:ext cx="10515600" cy="1325563"/>
          </a:xfrm>
        </p:spPr>
        <p:txBody>
          <a:bodyPr/>
          <a:p>
            <a:r>
              <a:rPr lang="zh-CN" altLang="en-US" sz="3600">
                <a:sym typeface="+mn-ea"/>
              </a:rPr>
              <a:t>计算</a:t>
            </a:r>
            <a:r>
              <a:rPr lang="en-US" altLang="zh-CN" sz="3600">
                <a:sym typeface="+mn-ea"/>
              </a:rPr>
              <a:t>3</a:t>
            </a:r>
            <a:r>
              <a:rPr lang="zh-CN" altLang="en-US" sz="3600">
                <a:sym typeface="+mn-ea"/>
              </a:rPr>
              <a:t>，解码器计算</a:t>
            </a:r>
            <a:r>
              <a:rPr lang="en-US" altLang="zh-CN" sz="3600">
                <a:sym typeface="+mn-ea"/>
              </a:rPr>
              <a:t>2</a:t>
            </a:r>
            <a:endParaRPr 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6870" y="1467485"/>
            <a:ext cx="9302750" cy="128143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1200"/>
              <a:t>计算</a:t>
            </a:r>
            <a:r>
              <a:rPr lang="en-US" altLang="zh-CN" sz="1200"/>
              <a:t>3</a:t>
            </a:r>
            <a:r>
              <a:rPr lang="zh-CN" altLang="en-US" sz="1200"/>
              <a:t>，</a:t>
            </a:r>
            <a:r>
              <a:rPr lang="en-US" altLang="zh-CN" sz="1200"/>
              <a:t>“</a:t>
            </a:r>
            <a:r>
              <a:rPr lang="zh-CN" altLang="en-US" sz="1200"/>
              <a:t>待译英文的编码结果</a:t>
            </a:r>
            <a:r>
              <a:rPr lang="en-US" altLang="zh-CN" sz="1200"/>
              <a:t>x1”</a:t>
            </a:r>
            <a:r>
              <a:rPr lang="zh-CN" altLang="en-US" sz="1200"/>
              <a:t>和</a:t>
            </a:r>
            <a:r>
              <a:rPr lang="en-US" altLang="zh-CN" sz="1200"/>
              <a:t>“</a:t>
            </a:r>
            <a:r>
              <a:rPr lang="zh-CN" altLang="en-US" sz="1200"/>
              <a:t>标注中文的编码结果</a:t>
            </a:r>
            <a:r>
              <a:rPr lang="en-US" altLang="zh-CN" sz="1200"/>
              <a:t>x2”</a:t>
            </a:r>
            <a:r>
              <a:rPr lang="zh-CN" altLang="en-US" sz="1200"/>
              <a:t>，会进入到解码器的第</a:t>
            </a:r>
            <a:r>
              <a:rPr lang="en-US" altLang="zh-CN" sz="1200"/>
              <a:t>2</a:t>
            </a:r>
            <a:r>
              <a:rPr lang="zh-CN" altLang="en-US" sz="1200"/>
              <a:t>个注意力层，它被称为</a:t>
            </a:r>
            <a:r>
              <a:rPr lang="en-US" altLang="zh-CN" sz="1200"/>
              <a:t>“</a:t>
            </a:r>
            <a:r>
              <a:rPr lang="zh-CN" altLang="en-US" sz="1200"/>
              <a:t>编码器</a:t>
            </a:r>
            <a:r>
              <a:rPr lang="en-US" altLang="zh-CN" sz="1200"/>
              <a:t>-</a:t>
            </a:r>
            <a:r>
              <a:rPr lang="zh-CN" altLang="en-US" sz="1200"/>
              <a:t>解码器注意力层</a:t>
            </a:r>
            <a:r>
              <a:rPr lang="en-US" altLang="zh-CN" sz="1200"/>
              <a:t>”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这一层会对两组数据</a:t>
            </a:r>
            <a:r>
              <a:rPr lang="en-US" altLang="zh-CN" sz="1200"/>
              <a:t>x1</a:t>
            </a:r>
            <a:r>
              <a:rPr lang="zh-CN" altLang="en-US" sz="1200"/>
              <a:t>和</a:t>
            </a:r>
            <a:r>
              <a:rPr lang="en-US" altLang="zh-CN" sz="1200"/>
              <a:t>x2</a:t>
            </a:r>
            <a:r>
              <a:rPr lang="zh-CN" altLang="en-US" sz="1200"/>
              <a:t>一起解码，得到解码器的最终输出</a:t>
            </a:r>
            <a:r>
              <a:rPr lang="en-US" altLang="zh-CN" sz="1200"/>
              <a:t>x3</a:t>
            </a:r>
            <a:r>
              <a:rPr lang="zh-CN" altLang="en-US" sz="1200"/>
              <a:t>。</a:t>
            </a:r>
            <a:r>
              <a:rPr lang="en-US" altLang="zh-CN" sz="1200"/>
              <a:t>x3</a:t>
            </a:r>
            <a:r>
              <a:rPr lang="zh-CN" altLang="en-US" sz="1200"/>
              <a:t>的尺寸为</a:t>
            </a:r>
            <a:r>
              <a:rPr lang="en-US" altLang="zh-CN" sz="1200"/>
              <a:t>[B, Q2, D]</a:t>
            </a:r>
            <a:r>
              <a:rPr lang="zh-CN" altLang="en-US" sz="1200"/>
              <a:t>，与</a:t>
            </a:r>
            <a:r>
              <a:rPr lang="en-US" altLang="zh-CN" sz="1200"/>
              <a:t>x2</a:t>
            </a:r>
            <a:r>
              <a:rPr lang="zh-CN" altLang="en-US" sz="1200"/>
              <a:t>的尺寸相同。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显然，</a:t>
            </a:r>
            <a:r>
              <a:rPr lang="en-US" altLang="zh-CN" sz="1200"/>
              <a:t>x3</a:t>
            </a:r>
            <a:r>
              <a:rPr lang="zh-CN" altLang="en-US" sz="1200"/>
              <a:t>的样本数量</a:t>
            </a:r>
            <a:r>
              <a:rPr lang="en-US" altLang="zh-CN" sz="1200"/>
              <a:t>B</a:t>
            </a:r>
            <a:r>
              <a:rPr lang="zh-CN" altLang="en-US" sz="1200"/>
              <a:t>和单词的嵌入维度</a:t>
            </a:r>
            <a:r>
              <a:rPr lang="en-US" altLang="zh-CN" sz="1200"/>
              <a:t>D</a:t>
            </a:r>
            <a:r>
              <a:rPr lang="zh-CN" altLang="en-US" sz="1200"/>
              <a:t>，与</a:t>
            </a:r>
            <a:r>
              <a:rPr lang="en-US" altLang="zh-CN" sz="1200"/>
              <a:t>x1</a:t>
            </a:r>
            <a:r>
              <a:rPr lang="zh-CN" altLang="en-US" sz="1200"/>
              <a:t>和</a:t>
            </a:r>
            <a:r>
              <a:rPr lang="en-US" altLang="zh-CN" sz="1200"/>
              <a:t>x2</a:t>
            </a:r>
            <a:r>
              <a:rPr lang="zh-CN" altLang="en-US" sz="1200"/>
              <a:t>都是相同的。</a:t>
            </a:r>
            <a:endParaRPr lang="zh-CN" altLang="en-US" sz="1200"/>
          </a:p>
          <a:p>
            <a:pPr marL="0" indent="0">
              <a:buNone/>
            </a:pPr>
            <a:r>
              <a:rPr lang="en-US" altLang="zh-CN" sz="1200"/>
              <a:t>x3</a:t>
            </a:r>
            <a:r>
              <a:rPr lang="zh-CN" altLang="en-US" sz="1200"/>
              <a:t>的单词数量会与</a:t>
            </a:r>
            <a:r>
              <a:rPr lang="en-US" altLang="zh-CN" sz="1200"/>
              <a:t>x2</a:t>
            </a:r>
            <a:r>
              <a:rPr lang="zh-CN" altLang="en-US" sz="1200"/>
              <a:t>相同，这是因为，我们需要将英文</a:t>
            </a:r>
            <a:r>
              <a:rPr lang="en-US" altLang="zh-CN" sz="1200"/>
              <a:t>x1</a:t>
            </a:r>
            <a:r>
              <a:rPr lang="zh-CN" altLang="en-US" sz="1200"/>
              <a:t>翻译为中文</a:t>
            </a:r>
            <a:r>
              <a:rPr lang="en-US" altLang="zh-CN" sz="1200"/>
              <a:t>x2</a:t>
            </a:r>
            <a:r>
              <a:rPr lang="zh-CN" altLang="en-US" sz="1200"/>
              <a:t>，所以翻译结果</a:t>
            </a:r>
            <a:r>
              <a:rPr lang="en-US" altLang="zh-CN" sz="1200"/>
              <a:t>x3</a:t>
            </a:r>
            <a:r>
              <a:rPr lang="zh-CN" altLang="en-US" sz="1200"/>
              <a:t>的长度，和中文标注</a:t>
            </a:r>
            <a:r>
              <a:rPr lang="en-US" altLang="zh-CN" sz="1200"/>
              <a:t>x2</a:t>
            </a:r>
            <a:r>
              <a:rPr lang="zh-CN" altLang="en-US" sz="1200"/>
              <a:t>的长度相同。</a:t>
            </a:r>
            <a:endParaRPr lang="zh-CN" altLang="en-US" sz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0" y="2748915"/>
            <a:ext cx="2924175" cy="39630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3080" y="260985"/>
            <a:ext cx="10515600" cy="1325563"/>
          </a:xfrm>
        </p:spPr>
        <p:txBody>
          <a:bodyPr/>
          <a:p>
            <a:r>
              <a:rPr lang="zh-CN" altLang="en-US" sz="3600"/>
              <a:t>线性层和</a:t>
            </a:r>
            <a:r>
              <a:rPr lang="en-US" altLang="zh-CN" sz="3600"/>
              <a:t>softmax</a:t>
            </a:r>
            <a:r>
              <a:rPr lang="zh-CN" altLang="en-US" sz="3600"/>
              <a:t>层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1365250"/>
            <a:ext cx="9302750" cy="930275"/>
          </a:xfrm>
        </p:spPr>
        <p:txBody>
          <a:bodyPr/>
          <a:p>
            <a:pPr marL="0" indent="0">
              <a:buNone/>
            </a:pPr>
            <a:r>
              <a:rPr lang="zh-CN" altLang="en-US" sz="1200"/>
              <a:t>最后，解码器的输出</a:t>
            </a:r>
            <a:r>
              <a:rPr lang="en-US" altLang="zh-CN" sz="1200"/>
              <a:t>x3</a:t>
            </a:r>
            <a:r>
              <a:rPr lang="zh-CN" altLang="en-US" sz="1200"/>
              <a:t>，会继续输入至一个线性层和</a:t>
            </a:r>
            <a:r>
              <a:rPr lang="en-US" altLang="zh-CN" sz="1200"/>
              <a:t>softmax</a:t>
            </a:r>
            <a:r>
              <a:rPr lang="zh-CN" altLang="en-US" sz="1200"/>
              <a:t>层，计算出最终的结果</a:t>
            </a:r>
            <a:r>
              <a:rPr lang="en-US" altLang="zh-CN" sz="1200"/>
              <a:t>y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最后一步就是一个分类过程，</a:t>
            </a:r>
            <a:r>
              <a:rPr lang="en-US" altLang="zh-CN" sz="1200"/>
              <a:t>y</a:t>
            </a:r>
            <a:r>
              <a:rPr lang="zh-CN" altLang="en-US" sz="1200"/>
              <a:t>对应了分类结果。此时如果</a:t>
            </a:r>
            <a:r>
              <a:rPr lang="en-US" altLang="zh-CN" sz="1200"/>
              <a:t>x3</a:t>
            </a:r>
            <a:r>
              <a:rPr lang="zh-CN" altLang="en-US" sz="1200"/>
              <a:t>为</a:t>
            </a:r>
            <a:r>
              <a:rPr lang="en-US" altLang="zh-CN" sz="1200"/>
              <a:t>[B, Q2, D]</a:t>
            </a:r>
            <a:r>
              <a:rPr lang="zh-CN" altLang="en-US" sz="1200"/>
              <a:t>，那么</a:t>
            </a:r>
            <a:r>
              <a:rPr lang="en-US" altLang="zh-CN" sz="1200"/>
              <a:t>y</a:t>
            </a:r>
            <a:r>
              <a:rPr lang="zh-CN" altLang="en-US" sz="1200"/>
              <a:t>的尺寸为</a:t>
            </a:r>
            <a:r>
              <a:rPr lang="en-US" altLang="zh-CN" sz="1200"/>
              <a:t>[B, Q2, V]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>
              <a:buNone/>
            </a:pPr>
            <a:r>
              <a:rPr lang="en-US" altLang="zh-CN" sz="1200"/>
              <a:t>V</a:t>
            </a:r>
            <a:r>
              <a:rPr lang="zh-CN" altLang="en-US" sz="1200"/>
              <a:t>表示中文词表中的单词个数，例如</a:t>
            </a:r>
            <a:r>
              <a:rPr lang="en-US" altLang="zh-CN" sz="1200"/>
              <a:t>3</a:t>
            </a:r>
            <a:r>
              <a:rPr lang="zh-CN" altLang="en-US" sz="1200"/>
              <a:t>万个词，则</a:t>
            </a:r>
            <a:r>
              <a:rPr lang="en-US" altLang="zh-CN" sz="1200"/>
              <a:t> V=30000</a:t>
            </a:r>
            <a:r>
              <a:rPr lang="zh-CN" altLang="en-US" sz="1200"/>
              <a:t>，也就是分类的类别数量。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2425065"/>
            <a:ext cx="5428615" cy="39668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0" y="2628265"/>
            <a:ext cx="2447925" cy="36753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理解输出</a:t>
            </a:r>
            <a:r>
              <a:rPr lang="en-US" altLang="zh-CN" sz="3600"/>
              <a:t>y</a:t>
            </a:r>
            <a:r>
              <a:rPr lang="zh-CN" altLang="en-US" sz="3600"/>
              <a:t>的含义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7185" y="1576070"/>
            <a:ext cx="10542905" cy="99822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1200"/>
              <a:t>在</a:t>
            </a:r>
            <a:r>
              <a:rPr lang="en-US" altLang="zh-CN" sz="1200"/>
              <a:t>Transformer</a:t>
            </a:r>
            <a:r>
              <a:rPr lang="zh-CN" altLang="en-US" sz="1200"/>
              <a:t>的解码器中，输出</a:t>
            </a:r>
            <a:r>
              <a:rPr lang="en-US" altLang="zh-CN" sz="1200"/>
              <a:t> [B, Q2, V] </a:t>
            </a:r>
            <a:r>
              <a:rPr lang="zh-CN" altLang="en-US" sz="1200"/>
              <a:t>表示对目标序列中每个位置（</a:t>
            </a:r>
            <a:r>
              <a:rPr lang="en-US" altLang="zh-CN" sz="1200"/>
              <a:t>Q2</a:t>
            </a:r>
            <a:r>
              <a:rPr lang="zh-CN" altLang="en-US" sz="1200"/>
              <a:t>个）独立预测下一个单词的概率分布，而不仅仅是最后一个单词。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例如，源序列英文：</a:t>
            </a:r>
            <a:r>
              <a:rPr lang="en-US" altLang="zh-CN" sz="1200"/>
              <a:t>"I love you" </a:t>
            </a:r>
            <a:r>
              <a:rPr lang="zh-CN" altLang="en-US" sz="1200"/>
              <a:t>，那么编码器输入</a:t>
            </a:r>
            <a:r>
              <a:rPr lang="en-US" altLang="zh-CN" sz="1200"/>
              <a:t> x1: [B=1, Q1=3, D]</a:t>
            </a:r>
            <a:r>
              <a:rPr lang="zh-CN" altLang="en-US" sz="1200"/>
              <a:t>。目标序列（中文）：</a:t>
            </a:r>
            <a:r>
              <a:rPr lang="en-US" altLang="zh-CN" sz="1200"/>
              <a:t>"&lt;SOS&gt; </a:t>
            </a:r>
            <a:r>
              <a:rPr lang="zh-CN" altLang="en-US" sz="1200"/>
              <a:t>我</a:t>
            </a:r>
            <a:r>
              <a:rPr lang="en-US" altLang="zh-CN" sz="1200"/>
              <a:t> </a:t>
            </a:r>
            <a:r>
              <a:rPr lang="zh-CN" altLang="en-US" sz="1200"/>
              <a:t>爱</a:t>
            </a:r>
            <a:r>
              <a:rPr lang="en-US" altLang="zh-CN" sz="1200"/>
              <a:t> </a:t>
            </a:r>
            <a:r>
              <a:rPr lang="zh-CN" altLang="en-US" sz="1200"/>
              <a:t>你</a:t>
            </a:r>
            <a:r>
              <a:rPr lang="en-US" altLang="zh-CN" sz="1200"/>
              <a:t> &lt;EOS&gt;" </a:t>
            </a:r>
            <a:r>
              <a:rPr lang="zh-CN" altLang="en-US" sz="1200"/>
              <a:t>，</a:t>
            </a:r>
            <a:r>
              <a:rPr lang="en-US" altLang="zh-CN" sz="1200"/>
              <a:t> </a:t>
            </a:r>
            <a:r>
              <a:rPr lang="zh-CN" altLang="en-US" sz="1200"/>
              <a:t>解码器输入</a:t>
            </a:r>
            <a:r>
              <a:rPr lang="en-US" altLang="zh-CN" sz="1200"/>
              <a:t> x2: [B=1, Q2=5, D]</a:t>
            </a:r>
            <a:r>
              <a:rPr lang="zh-CN" altLang="en-US" sz="1200"/>
              <a:t>。</a:t>
            </a:r>
            <a:endParaRPr lang="en-US" altLang="zh-CN" sz="1200"/>
          </a:p>
          <a:p>
            <a:pPr marL="0" indent="0">
              <a:buNone/>
            </a:pPr>
            <a:r>
              <a:rPr lang="zh-CN" altLang="en-US" sz="1200"/>
              <a:t>那么最终输出</a:t>
            </a:r>
            <a:r>
              <a:rPr lang="en-US" altLang="zh-CN" sz="1200"/>
              <a:t> y: [1, 5, V] </a:t>
            </a:r>
            <a:r>
              <a:rPr lang="zh-CN" altLang="en-US" sz="1200"/>
              <a:t>，一共有</a:t>
            </a:r>
            <a:r>
              <a:rPr lang="en-US" altLang="zh-CN" sz="1200"/>
              <a:t>5</a:t>
            </a:r>
            <a:r>
              <a:rPr lang="zh-CN" altLang="en-US" sz="1200"/>
              <a:t>个位置，每个位置的预测依赖之前所有已生成的词。而训练时通过掩码</a:t>
            </a:r>
            <a:r>
              <a:rPr lang="en-US" altLang="zh-CN" sz="1200"/>
              <a:t>(Mask</a:t>
            </a:r>
            <a:r>
              <a:rPr lang="zh-CN" altLang="en-US" sz="1200"/>
              <a:t>机制</a:t>
            </a:r>
            <a:r>
              <a:rPr lang="en-US" altLang="zh-CN" sz="1200"/>
              <a:t>)</a:t>
            </a:r>
            <a:r>
              <a:rPr lang="zh-CN" altLang="en-US" sz="1200"/>
              <a:t>确保位置</a:t>
            </a:r>
            <a:r>
              <a:rPr lang="en-US" altLang="zh-CN" sz="1200"/>
              <a:t> t </a:t>
            </a:r>
            <a:r>
              <a:rPr lang="zh-CN" altLang="en-US" sz="1200"/>
              <a:t>只能看到</a:t>
            </a:r>
            <a:r>
              <a:rPr lang="en-US" altLang="zh-CN" sz="1200"/>
              <a:t> 1..t-1 </a:t>
            </a:r>
            <a:r>
              <a:rPr lang="zh-CN" altLang="en-US" sz="1200"/>
              <a:t>的信息。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85" y="2696210"/>
            <a:ext cx="8038465" cy="35648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1"/>
          <p:cNvSpPr>
            <a:spLocks noGrp="1"/>
          </p:cNvSpPr>
          <p:nvPr/>
        </p:nvSpPr>
        <p:spPr>
          <a:xfrm>
            <a:off x="2169795" y="2755265"/>
            <a:ext cx="8317230" cy="795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800">
                <a:sym typeface="+mn-ea"/>
              </a:rPr>
              <a:t>多头注意力机制的设计和实现</a:t>
            </a:r>
            <a:endParaRPr lang="en-US" altLang="zh-CN" sz="48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多头注意力机制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956290" cy="1401445"/>
          </a:xfrm>
        </p:spPr>
        <p:txBody>
          <a:bodyPr>
            <a:normAutofit lnSpcReduction="20000"/>
          </a:bodyPr>
          <a:p>
            <a:pPr marL="0" indent="0" algn="l">
              <a:buClrTx/>
              <a:buSzTx/>
              <a:buNone/>
            </a:pPr>
            <a:r>
              <a:rPr lang="zh-CN" altLang="en-US" sz="1200"/>
              <a:t>在</a:t>
            </a:r>
            <a:r>
              <a:rPr lang="en-US" altLang="zh-CN" sz="1200"/>
              <a:t>Transformer</a:t>
            </a:r>
            <a:r>
              <a:rPr lang="zh-CN" altLang="en-US" sz="1200"/>
              <a:t>中，最为核心的组件就是多头注意力机制。观察</a:t>
            </a:r>
            <a:r>
              <a:rPr lang="en-US" altLang="zh-CN" sz="1200"/>
              <a:t>Transformer</a:t>
            </a:r>
            <a:r>
              <a:rPr lang="zh-CN" altLang="en-US" sz="1200"/>
              <a:t>模型，会看到其中包含了</a:t>
            </a:r>
            <a:r>
              <a:rPr lang="en-US" altLang="zh-CN" sz="1200"/>
              <a:t>3</a:t>
            </a:r>
            <a:r>
              <a:rPr lang="zh-CN" altLang="en-US" sz="1200"/>
              <a:t>个用橙色标记的</a:t>
            </a:r>
            <a:r>
              <a:rPr lang="en-US" altLang="zh-CN" sz="1200"/>
              <a:t>“</a:t>
            </a:r>
            <a:r>
              <a:rPr lang="zh-CN" altLang="en-US" sz="1200"/>
              <a:t>多头自注意力</a:t>
            </a:r>
            <a:r>
              <a:rPr lang="en-US" altLang="zh-CN" sz="1200"/>
              <a:t>”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接下来我们将分为</a:t>
            </a:r>
            <a:r>
              <a:rPr lang="en-US" altLang="zh-CN" sz="1200"/>
              <a:t>3</a:t>
            </a:r>
            <a:r>
              <a:rPr lang="zh-CN" altLang="en-US" sz="1200"/>
              <a:t>个部分，详细讨论</a:t>
            </a:r>
            <a:r>
              <a:rPr lang="en-US" altLang="zh-CN" sz="1200"/>
              <a:t>Transformer</a:t>
            </a:r>
            <a:r>
              <a:rPr lang="zh-CN" altLang="en-US" sz="1200"/>
              <a:t>的多头注意力的工作原理。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en-US" altLang="zh-CN" sz="1200"/>
              <a:t>1.</a:t>
            </a:r>
            <a:r>
              <a:rPr lang="zh-CN" altLang="en-US" sz="1200"/>
              <a:t>多头注意力的整体结构，</a:t>
            </a:r>
            <a:r>
              <a:rPr lang="en-US" altLang="zh-CN" sz="1200"/>
              <a:t>2.</a:t>
            </a:r>
            <a:r>
              <a:rPr lang="zh-CN" altLang="en-US" sz="1200"/>
              <a:t>多头注意力的内部细节，</a:t>
            </a:r>
            <a:r>
              <a:rPr lang="en-US" altLang="zh-CN" sz="1200"/>
              <a:t>3.Attention</a:t>
            </a:r>
            <a:r>
              <a:rPr lang="zh-CN" altLang="en-US" sz="1200"/>
              <a:t>计算的深入理解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735" y="3528695"/>
            <a:ext cx="4999355" cy="20618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" y="2678430"/>
            <a:ext cx="3701415" cy="37617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快速认识多头注意力层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1018520" cy="96774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将</a:t>
            </a:r>
            <a:r>
              <a:rPr lang="en-US" altLang="zh-CN" sz="1200"/>
              <a:t>“</a:t>
            </a:r>
            <a:r>
              <a:rPr lang="zh-CN" altLang="en-US" sz="1200"/>
              <a:t>多头自注意力</a:t>
            </a:r>
            <a:r>
              <a:rPr lang="en-US" altLang="zh-CN" sz="1200"/>
              <a:t>”</a:t>
            </a:r>
            <a:r>
              <a:rPr lang="zh-CN" altLang="en-US" sz="1200"/>
              <a:t>，想象成一个超级复杂的线性层组合体。在这个超级复杂的线性层中，包含了许多组子线性层。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在这些子线性层中，包含了数量极为庞大的</a:t>
            </a:r>
            <a:r>
              <a:rPr lang="en-US" altLang="zh-CN" sz="1200"/>
              <a:t>w</a:t>
            </a:r>
            <a:r>
              <a:rPr lang="zh-CN" altLang="en-US" sz="1200"/>
              <a:t>和</a:t>
            </a:r>
            <a:r>
              <a:rPr lang="en-US" altLang="zh-CN" sz="1200"/>
              <a:t>b</a:t>
            </a:r>
            <a:r>
              <a:rPr lang="zh-CN" altLang="en-US" sz="1200"/>
              <a:t>参数。当我们将输入序列的张量</a:t>
            </a:r>
            <a:r>
              <a:rPr lang="en-US" altLang="zh-CN" sz="1200"/>
              <a:t>x</a:t>
            </a:r>
            <a:r>
              <a:rPr lang="zh-CN" altLang="en-US" sz="1200"/>
              <a:t>，输入到</a:t>
            </a:r>
            <a:r>
              <a:rPr lang="en-US" altLang="zh-CN" sz="1200"/>
              <a:t>“</a:t>
            </a:r>
            <a:r>
              <a:rPr lang="zh-CN" altLang="en-US" sz="1200"/>
              <a:t>多头自注意力</a:t>
            </a:r>
            <a:r>
              <a:rPr lang="en-US" altLang="zh-CN" sz="1200"/>
              <a:t>”</a:t>
            </a:r>
            <a:r>
              <a:rPr lang="zh-CN" altLang="en-US" sz="1200"/>
              <a:t>中，会使用这些参数，对</a:t>
            </a:r>
            <a:r>
              <a:rPr lang="en-US" altLang="zh-CN" sz="1200"/>
              <a:t>x</a:t>
            </a:r>
            <a:r>
              <a:rPr lang="zh-CN" altLang="en-US" sz="1200"/>
              <a:t>进行一系列的复杂计算。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终</a:t>
            </a:r>
            <a:r>
              <a:rPr lang="en-US" altLang="zh-CN" sz="1200"/>
              <a:t>x</a:t>
            </a:r>
            <a:r>
              <a:rPr lang="zh-CN" altLang="en-US" sz="1200"/>
              <a:t>就会被变换为一个新的张量</a:t>
            </a:r>
            <a:r>
              <a:rPr lang="en-US" altLang="zh-CN" sz="1200"/>
              <a:t>x’</a:t>
            </a:r>
            <a:r>
              <a:rPr lang="zh-CN" altLang="en-US" sz="1200"/>
              <a:t>。对于</a:t>
            </a:r>
            <a:r>
              <a:rPr lang="en-US" altLang="zh-CN" sz="1200"/>
              <a:t>x</a:t>
            </a:r>
            <a:r>
              <a:rPr lang="zh-CN" altLang="en-US" sz="1200"/>
              <a:t>和</a:t>
            </a:r>
            <a:r>
              <a:rPr lang="en-US" altLang="zh-CN" sz="1200"/>
              <a:t>x’</a:t>
            </a:r>
            <a:r>
              <a:rPr lang="zh-CN" altLang="en-US" sz="1200"/>
              <a:t>，它们具有完全一样的尺寸。因此</a:t>
            </a:r>
            <a:r>
              <a:rPr lang="en-US" altLang="zh-CN" sz="1200"/>
              <a:t>“</a:t>
            </a:r>
            <a:r>
              <a:rPr lang="zh-CN" altLang="en-US" sz="1200"/>
              <a:t>多头自注意力</a:t>
            </a:r>
            <a:r>
              <a:rPr lang="en-US" altLang="zh-CN" sz="1200"/>
              <a:t>”</a:t>
            </a:r>
            <a:r>
              <a:rPr lang="zh-CN" altLang="en-US" sz="1200"/>
              <a:t>的核心作用，就是对</a:t>
            </a:r>
            <a:r>
              <a:rPr lang="en-US" altLang="zh-CN" sz="1200"/>
              <a:t>“</a:t>
            </a:r>
            <a:r>
              <a:rPr lang="zh-CN" altLang="en-US" sz="1200"/>
              <a:t>输入张量</a:t>
            </a:r>
            <a:r>
              <a:rPr lang="en-US" altLang="zh-CN" sz="1200"/>
              <a:t>x”</a:t>
            </a:r>
            <a:r>
              <a:rPr lang="zh-CN" altLang="en-US" sz="1200"/>
              <a:t>进行特征变换。</a:t>
            </a:r>
            <a:endParaRPr lang="zh-CN" altLang="en-US" sz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690" y="3307080"/>
            <a:ext cx="5214620" cy="23348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5" y="2603500"/>
            <a:ext cx="5152390" cy="409829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三个注意力层不尽相同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795" y="1547495"/>
            <a:ext cx="11018520" cy="635635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在左侧的编码器中，有一个多头自注意力，右侧的解码器中，有两个。这三个自注意力的结构与实现是完全相同的。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它们的不同之处在于，输入数据和掩码</a:t>
            </a:r>
            <a:r>
              <a:rPr lang="en-US" altLang="zh-CN" sz="1200"/>
              <a:t>Masked</a:t>
            </a:r>
            <a:r>
              <a:rPr lang="zh-CN" altLang="en-US" sz="1200"/>
              <a:t>的方式。接下来，我们会基于解码器，来讲解</a:t>
            </a:r>
            <a:r>
              <a:rPr lang="en-US" altLang="zh-CN" sz="1200"/>
              <a:t>“</a:t>
            </a:r>
            <a:r>
              <a:rPr lang="zh-CN" altLang="en-US" sz="1200"/>
              <a:t>多头自注意力机制</a:t>
            </a:r>
            <a:r>
              <a:rPr lang="en-US" altLang="zh-CN" sz="1200"/>
              <a:t>”</a:t>
            </a:r>
            <a:r>
              <a:rPr lang="zh-CN" altLang="en-US" sz="1200"/>
              <a:t>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085" y="2438400"/>
            <a:ext cx="5590540" cy="38214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7375" y="202565"/>
            <a:ext cx="10515600" cy="1325563"/>
          </a:xfrm>
        </p:spPr>
        <p:txBody>
          <a:bodyPr/>
          <a:p>
            <a:pPr algn="l">
              <a:buClrTx/>
              <a:buSzTx/>
              <a:buFontTx/>
            </a:pPr>
            <a:r>
              <a:rPr lang="en-US" altLang="zh-CN" sz="3600"/>
              <a:t>Q</a:t>
            </a:r>
            <a:r>
              <a:rPr lang="zh-CN" altLang="en-US" sz="3600"/>
              <a:t>、</a:t>
            </a:r>
            <a:r>
              <a:rPr lang="en-US" altLang="zh-CN" sz="3600"/>
              <a:t>K</a:t>
            </a:r>
            <a:r>
              <a:rPr lang="zh-CN" altLang="en-US" sz="3600"/>
              <a:t>、</a:t>
            </a:r>
            <a:r>
              <a:rPr lang="en-US" altLang="zh-CN" sz="3600"/>
              <a:t>V</a:t>
            </a:r>
            <a:r>
              <a:rPr lang="zh-CN" altLang="en-US" sz="3600"/>
              <a:t>就是三组张量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1165" y="1283335"/>
            <a:ext cx="10515600" cy="1231265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观察</a:t>
            </a:r>
            <a:r>
              <a:rPr lang="en-US" altLang="zh-CN" sz="1200"/>
              <a:t>“</a:t>
            </a:r>
            <a:r>
              <a:rPr lang="zh-CN" altLang="en-US" sz="1200"/>
              <a:t>多头自注意力</a:t>
            </a:r>
            <a:r>
              <a:rPr lang="en-US" altLang="zh-CN" sz="1200"/>
              <a:t>”</a:t>
            </a:r>
            <a:r>
              <a:rPr lang="zh-CN" altLang="en-US" sz="1200"/>
              <a:t>可以看到，它包括了</a:t>
            </a:r>
            <a:r>
              <a:rPr lang="en-US" altLang="zh-CN" sz="1200"/>
              <a:t>3</a:t>
            </a:r>
            <a:r>
              <a:rPr lang="zh-CN" altLang="en-US" sz="1200"/>
              <a:t>个输入和一个输出。这</a:t>
            </a:r>
            <a:r>
              <a:rPr lang="en-US" altLang="zh-CN" sz="1200"/>
              <a:t>3</a:t>
            </a:r>
            <a:r>
              <a:rPr lang="zh-CN" altLang="en-US" sz="1200"/>
              <a:t>个输入被称为，查询</a:t>
            </a:r>
            <a:r>
              <a:rPr lang="en-US" altLang="zh-CN" sz="1200"/>
              <a:t>(Query)</a:t>
            </a:r>
            <a:r>
              <a:rPr lang="zh-CN" altLang="en-US" sz="1200"/>
              <a:t>、键</a:t>
            </a:r>
            <a:r>
              <a:rPr lang="en-US" altLang="zh-CN" sz="1200"/>
              <a:t>(Key)</a:t>
            </a:r>
            <a:r>
              <a:rPr lang="zh-CN" altLang="en-US" sz="1200"/>
              <a:t>、和值</a:t>
            </a:r>
            <a:r>
              <a:rPr lang="en-US" altLang="zh-CN" sz="1200"/>
              <a:t>(Value)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en-US" altLang="zh-CN" sz="1200"/>
              <a:t>Q</a:t>
            </a:r>
            <a:r>
              <a:rPr lang="zh-CN" altLang="en-US" sz="1200"/>
              <a:t>、</a:t>
            </a:r>
            <a:r>
              <a:rPr lang="en-US" altLang="zh-CN" sz="1200"/>
              <a:t>K</a:t>
            </a:r>
            <a:r>
              <a:rPr lang="zh-CN" altLang="en-US" sz="1200"/>
              <a:t>、</a:t>
            </a:r>
            <a:r>
              <a:rPr lang="en-US" altLang="zh-CN" sz="1200"/>
              <a:t>V</a:t>
            </a:r>
            <a:r>
              <a:rPr lang="zh-CN" altLang="en-US" sz="1200"/>
              <a:t>是三组张量，其中保存的数据可以是相同的，也可以是不同的。对于编码器，</a:t>
            </a:r>
            <a:r>
              <a:rPr lang="en-US" altLang="zh-CN" sz="1200"/>
              <a:t>q</a:t>
            </a:r>
            <a:r>
              <a:rPr lang="zh-CN" altLang="en-US" sz="1200"/>
              <a:t>、</a:t>
            </a:r>
            <a:r>
              <a:rPr lang="en-US" altLang="zh-CN" sz="1200"/>
              <a:t>k</a:t>
            </a:r>
            <a:r>
              <a:rPr lang="zh-CN" altLang="en-US" sz="1200"/>
              <a:t>、</a:t>
            </a:r>
            <a:r>
              <a:rPr lang="en-US" altLang="zh-CN" sz="1200"/>
              <a:t>v</a:t>
            </a:r>
            <a:r>
              <a:rPr lang="zh-CN" altLang="en-US" sz="1200"/>
              <a:t>是同一组张量，即张量</a:t>
            </a:r>
            <a:r>
              <a:rPr lang="en-US" altLang="zh-CN" sz="1200"/>
              <a:t>x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在最初理解自注意力机制时，我们并不需要关注</a:t>
            </a:r>
            <a:r>
              <a:rPr lang="en-US" altLang="zh-CN" sz="1200"/>
              <a:t>Q</a:t>
            </a:r>
            <a:r>
              <a:rPr lang="zh-CN" altLang="en-US" sz="1200"/>
              <a:t>、</a:t>
            </a:r>
            <a:r>
              <a:rPr lang="en-US" altLang="zh-CN" sz="1200"/>
              <a:t>K</a:t>
            </a:r>
            <a:r>
              <a:rPr lang="zh-CN" altLang="en-US" sz="1200"/>
              <a:t>、</a:t>
            </a:r>
            <a:r>
              <a:rPr lang="en-US" altLang="zh-CN" sz="1200"/>
              <a:t>V</a:t>
            </a:r>
            <a:r>
              <a:rPr lang="zh-CN" altLang="en-US" sz="1200"/>
              <a:t>所代表的具体含义。只需要将它们当做是三组输入张量，就可以了。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en-US" altLang="zh-CN" sz="1200"/>
              <a:t>q</a:t>
            </a:r>
            <a:r>
              <a:rPr lang="zh-CN" altLang="en-US" sz="1200"/>
              <a:t>、</a:t>
            </a:r>
            <a:r>
              <a:rPr lang="en-US" altLang="zh-CN" sz="1200"/>
              <a:t>k</a:t>
            </a:r>
            <a:r>
              <a:rPr lang="zh-CN" altLang="en-US" sz="1200"/>
              <a:t>、</a:t>
            </a:r>
            <a:r>
              <a:rPr lang="en-US" altLang="zh-CN" sz="1200"/>
              <a:t>v</a:t>
            </a:r>
            <a:r>
              <a:rPr lang="zh-CN" altLang="en-US" sz="1200"/>
              <a:t>三组张量会被多头注意力层中的</a:t>
            </a:r>
            <a:r>
              <a:rPr lang="en-US" altLang="zh-CN" sz="1200"/>
              <a:t>qnet</a:t>
            </a:r>
            <a:r>
              <a:rPr lang="zh-CN" altLang="en-US" sz="1200"/>
              <a:t>、</a:t>
            </a:r>
            <a:r>
              <a:rPr lang="en-US" altLang="zh-CN" sz="1200"/>
              <a:t>knet</a:t>
            </a:r>
            <a:r>
              <a:rPr lang="zh-CN" altLang="en-US" sz="1200"/>
              <a:t>、</a:t>
            </a:r>
            <a:r>
              <a:rPr lang="en-US" altLang="zh-CN" sz="1200"/>
              <a:t>vnet</a:t>
            </a:r>
            <a:r>
              <a:rPr lang="zh-CN" altLang="en-US" sz="1200"/>
              <a:t>进行变换，此时尚未考虑多头情况只是进行特征变换。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325" y="3097530"/>
            <a:ext cx="6101080" cy="2625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" y="2644140"/>
            <a:ext cx="5152390" cy="409829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线性变换，举例说明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628650"/>
          </a:xfrm>
        </p:spPr>
        <p:txBody>
          <a:bodyPr>
            <a:normAutofit/>
          </a:bodyPr>
          <a:p>
            <a:pPr marL="0" indent="0" algn="l">
              <a:buClrTx/>
              <a:buSzTx/>
              <a:buNone/>
            </a:pPr>
            <a:r>
              <a:rPr lang="zh-CN" altLang="en-US" sz="1200"/>
              <a:t>例如，输入的数据是，经过位置编码后的</a:t>
            </a:r>
            <a:r>
              <a:rPr lang="en-US" altLang="zh-CN" sz="1200"/>
              <a:t>“are you OK ?”</a:t>
            </a:r>
            <a:r>
              <a:rPr lang="zh-CN" altLang="en-US" sz="1200"/>
              <a:t>，它对应黄色的词向量矩阵</a:t>
            </a:r>
            <a:r>
              <a:rPr lang="en-US" altLang="zh-CN" sz="1200"/>
              <a:t>x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en-US" altLang="zh-CN" sz="1200"/>
              <a:t>x</a:t>
            </a:r>
            <a:r>
              <a:rPr lang="zh-CN" altLang="en-US" sz="1200"/>
              <a:t>会分别和</a:t>
            </a:r>
            <a:r>
              <a:rPr lang="en-US" altLang="zh-CN" sz="1200"/>
              <a:t>3</a:t>
            </a:r>
            <a:r>
              <a:rPr lang="zh-CN" altLang="en-US" sz="1200"/>
              <a:t>个线性层</a:t>
            </a:r>
            <a:r>
              <a:rPr lang="en-US" altLang="zh-CN" sz="1200"/>
              <a:t>q_net</a:t>
            </a:r>
            <a:r>
              <a:rPr lang="zh-CN" altLang="en-US" sz="1200"/>
              <a:t>、</a:t>
            </a:r>
            <a:r>
              <a:rPr lang="en-US" altLang="zh-CN" sz="1200"/>
              <a:t>k_net</a:t>
            </a:r>
            <a:r>
              <a:rPr lang="zh-CN" altLang="en-US" sz="1200"/>
              <a:t>和</a:t>
            </a:r>
            <a:r>
              <a:rPr lang="en-US" altLang="zh-CN" sz="1200"/>
              <a:t>v_net</a:t>
            </a:r>
            <a:r>
              <a:rPr lang="zh-CN" altLang="en-US" sz="1200"/>
              <a:t>，做线性变换，得到三组结果，</a:t>
            </a:r>
            <a:r>
              <a:rPr lang="en-US" altLang="zh-CN" sz="1200"/>
              <a:t>qx</a:t>
            </a:r>
            <a:r>
              <a:rPr lang="zh-CN" altLang="en-US" sz="1200"/>
              <a:t>、</a:t>
            </a:r>
            <a:r>
              <a:rPr lang="en-US" altLang="zh-CN" sz="1200"/>
              <a:t>kx</a:t>
            </a:r>
            <a:r>
              <a:rPr lang="zh-CN" altLang="en-US" sz="1200"/>
              <a:t>和</a:t>
            </a:r>
            <a:r>
              <a:rPr lang="en-US" altLang="zh-CN" sz="1200"/>
              <a:t>vx</a:t>
            </a:r>
            <a:r>
              <a:rPr lang="zh-CN" altLang="en-US" sz="1200"/>
              <a:t>。这个过程就是最基础的线性层计算。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55" y="2702560"/>
            <a:ext cx="8456930" cy="38741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什么是多头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9615" y="1547495"/>
            <a:ext cx="10515600" cy="98425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多头，顾名思义，就是同时通过多个</a:t>
            </a:r>
            <a:r>
              <a:rPr lang="en-US" altLang="zh-CN" sz="1200"/>
              <a:t>“</a:t>
            </a:r>
            <a:r>
              <a:rPr lang="zh-CN" altLang="en-US" sz="1200"/>
              <a:t>自注意力机制</a:t>
            </a:r>
            <a:r>
              <a:rPr lang="en-US" altLang="zh-CN" sz="1200"/>
              <a:t>”</a:t>
            </a:r>
            <a:r>
              <a:rPr lang="zh-CN" altLang="en-US" sz="1200"/>
              <a:t>进行特征提取。图中不同的深浅和颜色，就代表了多头。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从图中可以看到，对于多头注意力中的每个</a:t>
            </a:r>
            <a:r>
              <a:rPr lang="en-US" altLang="zh-CN" sz="1200"/>
              <a:t>“</a:t>
            </a:r>
            <a:r>
              <a:rPr lang="zh-CN" altLang="en-US" sz="1200"/>
              <a:t>头</a:t>
            </a:r>
            <a:r>
              <a:rPr lang="en-US" altLang="zh-CN" sz="1200"/>
              <a:t>”</a:t>
            </a:r>
            <a:r>
              <a:rPr lang="zh-CN" altLang="en-US" sz="1200"/>
              <a:t>，都包含了</a:t>
            </a:r>
            <a:r>
              <a:rPr lang="en-US" altLang="zh-CN" sz="1200"/>
              <a:t>qnet</a:t>
            </a:r>
            <a:r>
              <a:rPr lang="zh-CN" altLang="en-US" sz="1200"/>
              <a:t>、</a:t>
            </a:r>
            <a:r>
              <a:rPr lang="en-US" altLang="zh-CN" sz="1200"/>
              <a:t>knet</a:t>
            </a:r>
            <a:r>
              <a:rPr lang="zh-CN" altLang="en-US" sz="1200"/>
              <a:t>和</a:t>
            </a:r>
            <a:r>
              <a:rPr lang="en-US" altLang="zh-CN" sz="1200"/>
              <a:t>vnet</a:t>
            </a:r>
            <a:r>
              <a:rPr lang="zh-CN" altLang="en-US" sz="1200"/>
              <a:t>三组线性层，它们会分别对输入数据</a:t>
            </a:r>
            <a:r>
              <a:rPr lang="en-US" altLang="zh-CN" sz="1200"/>
              <a:t>Q</a:t>
            </a:r>
            <a:r>
              <a:rPr lang="zh-CN" altLang="en-US" sz="1200"/>
              <a:t>、</a:t>
            </a:r>
            <a:r>
              <a:rPr lang="en-US" altLang="zh-CN" sz="1200"/>
              <a:t>K</a:t>
            </a:r>
            <a:r>
              <a:rPr lang="zh-CN" altLang="en-US" sz="1200"/>
              <a:t>、</a:t>
            </a:r>
            <a:r>
              <a:rPr lang="en-US" altLang="zh-CN" sz="1200"/>
              <a:t>V</a:t>
            </a:r>
            <a:r>
              <a:rPr lang="zh-CN" altLang="en-US" sz="1200"/>
              <a:t>进行线性变换。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endParaRPr lang="zh-CN" altLang="en-US" sz="12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35" y="2792095"/>
            <a:ext cx="7610475" cy="31965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sz="4800" b="1"/>
              <a:t>深度学习项目实战直播课</a:t>
            </a:r>
            <a:endParaRPr lang="zh-CN" altLang="en-US" sz="4800" b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32860"/>
            <a:ext cx="9144000" cy="503555"/>
          </a:xfrm>
        </p:spPr>
        <p:txBody>
          <a:bodyPr/>
          <a:p>
            <a:r>
              <a:rPr lang="zh-CN" altLang="en-US"/>
              <a:t>进阶篇</a:t>
            </a:r>
            <a:r>
              <a:rPr lang="en-US" altLang="zh-CN"/>
              <a:t>6</a:t>
            </a:r>
            <a:r>
              <a:rPr lang="zh-CN" altLang="en-US"/>
              <a:t>，</a:t>
            </a:r>
            <a:r>
              <a:rPr lang="en-US" altLang="zh-CN"/>
              <a:t>Transformer</a:t>
            </a:r>
            <a:r>
              <a:rPr lang="zh-CN" altLang="en-US"/>
              <a:t>模型和机器翻译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多头注意力的实现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8150" y="1509395"/>
            <a:ext cx="10515600" cy="62611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>
                <a:sym typeface="+mn-ea"/>
              </a:rPr>
              <a:t>我们要注意，在实现多头注意力时，并</a:t>
            </a:r>
            <a:r>
              <a:rPr lang="zh-CN" altLang="en-US" sz="1200">
                <a:sym typeface="+mn-ea"/>
              </a:rPr>
              <a:t>不会为每个头都设定一组</a:t>
            </a:r>
            <a:r>
              <a:rPr lang="en-US" altLang="zh-CN" sz="1200">
                <a:sym typeface="+mn-ea"/>
              </a:rPr>
              <a:t>qnet</a:t>
            </a:r>
            <a:r>
              <a:rPr lang="zh-CN" altLang="en-US" sz="1200">
                <a:sym typeface="+mn-ea"/>
              </a:rPr>
              <a:t>、</a:t>
            </a:r>
            <a:r>
              <a:rPr lang="en-US" altLang="zh-CN" sz="1200">
                <a:sym typeface="+mn-ea"/>
              </a:rPr>
              <a:t>knet</a:t>
            </a:r>
            <a:r>
              <a:rPr lang="zh-CN" altLang="en-US" sz="1200">
                <a:sym typeface="+mn-ea"/>
              </a:rPr>
              <a:t>、</a:t>
            </a:r>
            <a:r>
              <a:rPr lang="en-US" altLang="zh-CN" sz="1200">
                <a:sym typeface="+mn-ea"/>
              </a:rPr>
              <a:t>vnet</a:t>
            </a:r>
            <a:r>
              <a:rPr lang="zh-CN" altLang="en-US" sz="1200">
                <a:sym typeface="+mn-ea"/>
              </a:rPr>
              <a:t>。而是统一设定一组</a:t>
            </a:r>
            <a:r>
              <a:rPr lang="en-US" altLang="zh-CN" sz="1200">
                <a:sym typeface="+mn-ea"/>
              </a:rPr>
              <a:t>qnet</a:t>
            </a:r>
            <a:r>
              <a:rPr lang="zh-CN" altLang="en-US" sz="1200">
                <a:sym typeface="+mn-ea"/>
              </a:rPr>
              <a:t>、</a:t>
            </a:r>
            <a:r>
              <a:rPr lang="en-US" altLang="zh-CN" sz="1200">
                <a:sym typeface="+mn-ea"/>
              </a:rPr>
              <a:t>knet</a:t>
            </a:r>
            <a:r>
              <a:rPr lang="zh-CN" altLang="en-US" sz="1200">
                <a:sym typeface="+mn-ea"/>
              </a:rPr>
              <a:t>、</a:t>
            </a:r>
            <a:r>
              <a:rPr lang="en-US" altLang="zh-CN" sz="1200">
                <a:sym typeface="+mn-ea"/>
              </a:rPr>
              <a:t>vnet</a:t>
            </a:r>
            <a:r>
              <a:rPr lang="zh-CN" altLang="en-US" sz="1200">
                <a:sym typeface="+mn-ea"/>
              </a:rPr>
              <a:t>。</a:t>
            </a:r>
            <a:endParaRPr lang="zh-CN" altLang="en-US" sz="1200">
              <a:sym typeface="+mn-ea"/>
            </a:endParaRPr>
          </a:p>
          <a:p>
            <a:pPr marL="0" indent="0" algn="l">
              <a:buClrTx/>
              <a:buSzTx/>
              <a:buNone/>
            </a:pPr>
            <a:r>
              <a:rPr lang="zh-CN" altLang="en-US" sz="1200">
                <a:sym typeface="+mn-ea"/>
              </a:rPr>
              <a:t>当使用</a:t>
            </a:r>
            <a:r>
              <a:rPr lang="en-US" altLang="zh-CN" sz="1200">
                <a:sym typeface="+mn-ea"/>
              </a:rPr>
              <a:t>qnet</a:t>
            </a:r>
            <a:r>
              <a:rPr lang="zh-CN" altLang="en-US" sz="1200">
                <a:sym typeface="+mn-ea"/>
              </a:rPr>
              <a:t>、</a:t>
            </a:r>
            <a:r>
              <a:rPr lang="en-US" altLang="zh-CN" sz="1200">
                <a:sym typeface="+mn-ea"/>
              </a:rPr>
              <a:t>knet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vnet</a:t>
            </a:r>
            <a:r>
              <a:rPr lang="zh-CN" altLang="en-US" sz="1200">
                <a:sym typeface="+mn-ea"/>
              </a:rPr>
              <a:t>三组线性层，完成对</a:t>
            </a:r>
            <a:r>
              <a:rPr lang="en-US" altLang="zh-CN" sz="1200">
                <a:sym typeface="+mn-ea"/>
              </a:rPr>
              <a:t>q</a:t>
            </a:r>
            <a:r>
              <a:rPr lang="zh-CN" altLang="en-US" sz="1200">
                <a:sym typeface="+mn-ea"/>
              </a:rPr>
              <a:t>、</a:t>
            </a:r>
            <a:r>
              <a:rPr lang="en-US" altLang="zh-CN" sz="1200">
                <a:sym typeface="+mn-ea"/>
              </a:rPr>
              <a:t>k</a:t>
            </a:r>
            <a:r>
              <a:rPr lang="zh-CN" altLang="en-US" sz="1200">
                <a:sym typeface="+mn-ea"/>
              </a:rPr>
              <a:t>、</a:t>
            </a:r>
            <a:r>
              <a:rPr lang="en-US" altLang="zh-CN" sz="1200">
                <a:sym typeface="+mn-ea"/>
              </a:rPr>
              <a:t>v</a:t>
            </a:r>
            <a:r>
              <a:rPr lang="zh-CN" altLang="en-US" sz="1200">
                <a:sym typeface="+mn-ea"/>
              </a:rPr>
              <a:t>的特征变换后，再进一步对结果进行拆分，从而模拟出多头计算的效果。</a:t>
            </a:r>
            <a:endParaRPr lang="zh-CN" altLang="en-US" sz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" y="2312670"/>
            <a:ext cx="5220970" cy="4152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705" y="2294255"/>
            <a:ext cx="5743575" cy="1962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655" y="4340225"/>
            <a:ext cx="1946910" cy="23139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缩放点积注意力机制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8175" y="1635760"/>
            <a:ext cx="10515600" cy="99060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完成对</a:t>
            </a:r>
            <a:r>
              <a:rPr lang="en-US" altLang="zh-CN" sz="1200"/>
              <a:t>Q</a:t>
            </a:r>
            <a:r>
              <a:rPr lang="zh-CN" altLang="en-US" sz="1200"/>
              <a:t>、</a:t>
            </a:r>
            <a:r>
              <a:rPr lang="en-US" altLang="zh-CN" sz="1200"/>
              <a:t>K</a:t>
            </a:r>
            <a:r>
              <a:rPr lang="zh-CN" altLang="en-US" sz="1200"/>
              <a:t>、</a:t>
            </a:r>
            <a:r>
              <a:rPr lang="en-US" altLang="zh-CN" sz="1200"/>
              <a:t>V</a:t>
            </a:r>
            <a:r>
              <a:rPr lang="zh-CN" altLang="en-US" sz="1200"/>
              <a:t>的线性变换后，会继续使用</a:t>
            </a:r>
            <a:r>
              <a:rPr lang="en-US" altLang="zh-CN" sz="1200"/>
              <a:t>Scaled Dot Product Attention</a:t>
            </a:r>
            <a:r>
              <a:rPr lang="zh-CN" altLang="en-US" sz="1200"/>
              <a:t>的计算方法，将特征变换后的</a:t>
            </a:r>
            <a:r>
              <a:rPr lang="en-US" altLang="zh-CN" sz="1200"/>
              <a:t>Q</a:t>
            </a:r>
            <a:r>
              <a:rPr lang="zh-CN" altLang="en-US" sz="1200"/>
              <a:t>、</a:t>
            </a:r>
            <a:r>
              <a:rPr lang="en-US" altLang="zh-CN" sz="1200"/>
              <a:t>K</a:t>
            </a:r>
            <a:r>
              <a:rPr lang="zh-CN" altLang="en-US" sz="1200"/>
              <a:t>、</a:t>
            </a:r>
            <a:r>
              <a:rPr lang="en-US" altLang="zh-CN" sz="1200"/>
              <a:t>V</a:t>
            </a:r>
            <a:r>
              <a:rPr lang="zh-CN" altLang="en-US" sz="1200"/>
              <a:t>，进行结合。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图中上方的不同颜色，就表示了不同头的</a:t>
            </a:r>
            <a:r>
              <a:rPr lang="en-US" altLang="zh-CN" sz="1200"/>
              <a:t>Attention</a:t>
            </a:r>
            <a:r>
              <a:rPr lang="zh-CN" altLang="en-US" sz="1200"/>
              <a:t>输出。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最后使用一个</a:t>
            </a:r>
            <a:r>
              <a:rPr lang="en-US" altLang="zh-CN" sz="1200"/>
              <a:t>Linear</a:t>
            </a:r>
            <a:r>
              <a:rPr lang="zh-CN" altLang="en-US" sz="1200"/>
              <a:t>线性层，将多组</a:t>
            </a:r>
            <a:r>
              <a:rPr lang="en-US" altLang="zh-CN" sz="1200"/>
              <a:t>“</a:t>
            </a:r>
            <a:r>
              <a:rPr lang="zh-CN" altLang="en-US" sz="1200"/>
              <a:t>自注意力机制</a:t>
            </a:r>
            <a:r>
              <a:rPr lang="en-US" altLang="zh-CN" sz="1200"/>
              <a:t>”</a:t>
            </a:r>
            <a:r>
              <a:rPr lang="zh-CN" altLang="en-US" sz="1200"/>
              <a:t>的计算结果，进行融合后，再输出。</a:t>
            </a:r>
            <a:endParaRPr lang="zh-CN" altLang="en-US" sz="1200"/>
          </a:p>
        </p:txBody>
      </p:sp>
      <p:graphicFrame>
        <p:nvGraphicFramePr>
          <p:cNvPr id="4" name="对象 3"/>
          <p:cNvGraphicFramePr/>
          <p:nvPr/>
        </p:nvGraphicFramePr>
        <p:xfrm>
          <a:off x="838200" y="2752090"/>
          <a:ext cx="7401560" cy="3393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11010900" imgH="5048250" progId="Paint.Picture">
                  <p:embed/>
                </p:oleObj>
              </mc:Choice>
              <mc:Fallback>
                <p:oleObj name="" r:id="rId2" imgW="11010900" imgH="50482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752090"/>
                        <a:ext cx="7401560" cy="3393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700" y="247015"/>
            <a:ext cx="10515600" cy="1325563"/>
          </a:xfrm>
        </p:spPr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缩放点积计算的实现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0" y="1287780"/>
            <a:ext cx="11248390" cy="540385"/>
          </a:xfrm>
        </p:spPr>
        <p:txBody>
          <a:bodyPr>
            <a:normAutofit lnSpcReduction="20000"/>
          </a:bodyPr>
          <a:p>
            <a:pPr marL="0" indent="0" algn="l">
              <a:buClrTx/>
              <a:buSzTx/>
              <a:buNone/>
            </a:pPr>
            <a:r>
              <a:rPr lang="zh-CN" altLang="en-US" sz="1200"/>
              <a:t>接着将</a:t>
            </a:r>
            <a:r>
              <a:rPr lang="en-US" altLang="zh-CN" sz="1200"/>
              <a:t>q</a:t>
            </a:r>
            <a:r>
              <a:rPr lang="zh-CN" altLang="en-US" sz="1200"/>
              <a:t>、</a:t>
            </a:r>
            <a:r>
              <a:rPr lang="en-US" altLang="zh-CN" sz="1200"/>
              <a:t>k</a:t>
            </a:r>
            <a:r>
              <a:rPr lang="zh-CN" altLang="en-US" sz="1200"/>
              <a:t>和</a:t>
            </a:r>
            <a:r>
              <a:rPr lang="en-US" altLang="zh-CN" sz="1200"/>
              <a:t>v</a:t>
            </a:r>
            <a:r>
              <a:rPr lang="zh-CN" altLang="en-US" sz="1200"/>
              <a:t>，三个计算结果，带入到</a:t>
            </a:r>
            <a:r>
              <a:rPr lang="en-US" altLang="zh-CN" sz="1200"/>
              <a:t>Attention</a:t>
            </a:r>
            <a:r>
              <a:rPr lang="zh-CN" altLang="en-US" sz="1200"/>
              <a:t>的计算公式中，计算注意力机制的输出。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经过</a:t>
            </a:r>
            <a:r>
              <a:rPr lang="en-US" altLang="zh-CN" sz="1200"/>
              <a:t>Attention</a:t>
            </a:r>
            <a:r>
              <a:rPr lang="zh-CN" altLang="en-US" sz="1200"/>
              <a:t>的计算，输出结果</a:t>
            </a:r>
            <a:r>
              <a:rPr lang="zh-CN" altLang="en-US" sz="1200"/>
              <a:t>，就会融合输入序列中的全局信息。其中，</a:t>
            </a:r>
            <a:r>
              <a:rPr lang="en-US" altLang="zh-CN" sz="1200"/>
              <a:t>mask</a:t>
            </a:r>
            <a:r>
              <a:rPr lang="zh-CN" altLang="en-US" sz="1200"/>
              <a:t>会加在</a:t>
            </a:r>
            <a:r>
              <a:rPr lang="en-US" altLang="zh-CN" sz="1200"/>
              <a:t>QKT</a:t>
            </a:r>
            <a:r>
              <a:rPr lang="zh-CN" altLang="en-US" sz="1200"/>
              <a:t>上，即加在</a:t>
            </a:r>
            <a:r>
              <a:rPr lang="en-US" altLang="zh-CN" sz="1200"/>
              <a:t> Query </a:t>
            </a:r>
            <a:r>
              <a:rPr lang="zh-CN" altLang="en-US" sz="1200"/>
              <a:t>和</a:t>
            </a:r>
            <a:r>
              <a:rPr lang="en-US" altLang="zh-CN" sz="1200"/>
              <a:t> Key </a:t>
            </a:r>
            <a:r>
              <a:rPr lang="zh-CN" altLang="en-US" sz="1200"/>
              <a:t>的点积得分上，会屏蔽注意力分数。</a:t>
            </a:r>
            <a:endParaRPr lang="zh-CN" altLang="en-US" sz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960" y="1972945"/>
            <a:ext cx="5542915" cy="822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55" y="2843530"/>
            <a:ext cx="4617720" cy="31438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" y="2843530"/>
            <a:ext cx="6403340" cy="275209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700" y="247015"/>
            <a:ext cx="10515600" cy="1325563"/>
          </a:xfrm>
        </p:spPr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合并结果输出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0" y="1510030"/>
            <a:ext cx="7397115" cy="1263015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最后使用一个</a:t>
            </a:r>
            <a:r>
              <a:rPr lang="en-US" altLang="zh-CN" sz="1200"/>
              <a:t>Linear</a:t>
            </a:r>
            <a:r>
              <a:rPr lang="zh-CN" altLang="en-US" sz="1200"/>
              <a:t>线性层，将多组</a:t>
            </a:r>
            <a:r>
              <a:rPr lang="en-US" altLang="zh-CN" sz="1200"/>
              <a:t>“</a:t>
            </a:r>
            <a:r>
              <a:rPr lang="zh-CN" altLang="en-US" sz="1200"/>
              <a:t>自注意力机制</a:t>
            </a:r>
            <a:r>
              <a:rPr lang="en-US" altLang="zh-CN" sz="1200"/>
              <a:t>”</a:t>
            </a:r>
            <a:r>
              <a:rPr lang="zh-CN" altLang="en-US" sz="1200"/>
              <a:t>的计算结果，进行融合后，再输出。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注意，使用线性层融合前，需要提前将多头合并为一个整体的张量。</a:t>
            </a:r>
            <a:endParaRPr lang="zh-CN" altLang="en-US" sz="12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" y="2359660"/>
            <a:ext cx="5152390" cy="40982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175" y="2232660"/>
            <a:ext cx="6724650" cy="11963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430" y="3725545"/>
            <a:ext cx="2235835" cy="26574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sz="3600"/>
              <a:t>Attention</a:t>
            </a:r>
            <a:r>
              <a:rPr lang="zh-CN" altLang="en-US" sz="3600"/>
              <a:t>计算的深入理解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89281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设输入序列</a:t>
            </a:r>
            <a:r>
              <a:rPr lang="en-US" altLang="zh-CN" sz="1200"/>
              <a:t>x</a:t>
            </a:r>
            <a:r>
              <a:rPr lang="zh-CN" altLang="en-US" sz="1200"/>
              <a:t>是</a:t>
            </a:r>
            <a:r>
              <a:rPr lang="en-US" altLang="zh-CN" sz="1200"/>
              <a:t>are</a:t>
            </a:r>
            <a:r>
              <a:rPr lang="zh-CN" altLang="en-US" sz="1200"/>
              <a:t>、</a:t>
            </a:r>
            <a:r>
              <a:rPr lang="en-US" altLang="zh-CN" sz="1200"/>
              <a:t>you</a:t>
            </a:r>
            <a:r>
              <a:rPr lang="zh-CN" altLang="en-US" sz="1200"/>
              <a:t>、</a:t>
            </a:r>
            <a:r>
              <a:rPr lang="en-US" altLang="zh-CN" sz="1200"/>
              <a:t>ok</a:t>
            </a:r>
            <a:r>
              <a:rPr lang="zh-CN" altLang="en-US" sz="1200"/>
              <a:t>和</a:t>
            </a:r>
            <a:r>
              <a:rPr lang="en-US" altLang="zh-CN" sz="1200"/>
              <a:t>?</a:t>
            </a:r>
            <a:r>
              <a:rPr lang="zh-CN" altLang="en-US" sz="1200"/>
              <a:t>。序列</a:t>
            </a:r>
            <a:r>
              <a:rPr lang="en-US" altLang="zh-CN" sz="1200"/>
              <a:t>x</a:t>
            </a:r>
            <a:r>
              <a:rPr lang="zh-CN" altLang="en-US" sz="1200"/>
              <a:t>经过</a:t>
            </a:r>
            <a:r>
              <a:rPr lang="en-US" altLang="zh-CN" sz="1200"/>
              <a:t>qnet</a:t>
            </a:r>
            <a:r>
              <a:rPr lang="zh-CN" altLang="en-US" sz="1200"/>
              <a:t>、</a:t>
            </a:r>
            <a:r>
              <a:rPr lang="en-US" altLang="zh-CN" sz="1200"/>
              <a:t>knet</a:t>
            </a:r>
            <a:r>
              <a:rPr lang="zh-CN" altLang="en-US" sz="1200"/>
              <a:t>和</a:t>
            </a:r>
            <a:r>
              <a:rPr lang="en-US" altLang="zh-CN" sz="1200"/>
              <a:t>vnet</a:t>
            </a:r>
            <a:r>
              <a:rPr lang="zh-CN" altLang="en-US" sz="1200"/>
              <a:t>的计算后，得到</a:t>
            </a:r>
            <a:r>
              <a:rPr lang="en-US" altLang="zh-CN" sz="1200"/>
              <a:t>q</a:t>
            </a:r>
            <a:r>
              <a:rPr lang="zh-CN" altLang="en-US" sz="1200"/>
              <a:t>、</a:t>
            </a:r>
            <a:r>
              <a:rPr lang="en-US" altLang="zh-CN" sz="1200"/>
              <a:t>k</a:t>
            </a:r>
            <a:r>
              <a:rPr lang="zh-CN" altLang="en-US" sz="1200"/>
              <a:t>、</a:t>
            </a:r>
            <a:r>
              <a:rPr lang="en-US" altLang="zh-CN" sz="1200"/>
              <a:t>v</a:t>
            </a:r>
            <a:r>
              <a:rPr lang="zh-CN" altLang="en-US" sz="1200"/>
              <a:t>，这三个张量的尺寸为</a:t>
            </a:r>
            <a:r>
              <a:rPr lang="en-US" altLang="zh-CN" sz="1200"/>
              <a:t>4</a:t>
            </a:r>
            <a:r>
              <a:rPr lang="en-US" altLang="en-US" sz="1200"/>
              <a:t>×</a:t>
            </a:r>
            <a:r>
              <a:rPr lang="en-US" altLang="zh-CN" sz="1200"/>
              <a:t>3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其中</a:t>
            </a:r>
            <a:r>
              <a:rPr lang="en-US" altLang="zh-CN" sz="1200"/>
              <a:t>4</a:t>
            </a:r>
            <a:r>
              <a:rPr lang="zh-CN" altLang="en-US" sz="1200"/>
              <a:t>表示了</a:t>
            </a:r>
            <a:r>
              <a:rPr lang="en-US" altLang="zh-CN" sz="1200"/>
              <a:t>4</a:t>
            </a:r>
            <a:r>
              <a:rPr lang="zh-CN" altLang="en-US" sz="1200"/>
              <a:t>个单词，</a:t>
            </a:r>
            <a:r>
              <a:rPr lang="en-US" altLang="zh-CN" sz="1200"/>
              <a:t>3</a:t>
            </a:r>
            <a:r>
              <a:rPr lang="zh-CN" altLang="en-US" sz="1200"/>
              <a:t>表示了每个单词</a:t>
            </a:r>
            <a:r>
              <a:rPr lang="en-US" altLang="zh-CN" sz="1200"/>
              <a:t>3</a:t>
            </a:r>
            <a:r>
              <a:rPr lang="zh-CN" altLang="en-US" sz="1200"/>
              <a:t>个维度。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注意，为了简单起见，此时我们只考虑了</a:t>
            </a:r>
            <a:r>
              <a:rPr lang="en-US" altLang="zh-CN" sz="1200"/>
              <a:t>1</a:t>
            </a:r>
            <a:r>
              <a:rPr lang="zh-CN" altLang="en-US" sz="1200"/>
              <a:t>个样本和</a:t>
            </a:r>
            <a:r>
              <a:rPr lang="en-US" altLang="zh-CN" sz="1200"/>
              <a:t>1</a:t>
            </a:r>
            <a:r>
              <a:rPr lang="zh-CN" altLang="en-US" sz="1200"/>
              <a:t>个头。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2792095"/>
            <a:ext cx="7562215" cy="354457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sz="3600"/>
              <a:t>Q</a:t>
            </a:r>
            <a:r>
              <a:rPr lang="zh-CN" altLang="en-US" sz="3600"/>
              <a:t>×</a:t>
            </a:r>
            <a:r>
              <a:rPr lang="en-US" altLang="zh-CN" sz="3600"/>
              <a:t>KT</a:t>
            </a:r>
            <a:r>
              <a:rPr lang="zh-CN" altLang="en-US" sz="3600"/>
              <a:t>的意义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143383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在</a:t>
            </a:r>
            <a:r>
              <a:rPr lang="en-US" altLang="zh-CN" sz="1200"/>
              <a:t>Attention</a:t>
            </a:r>
            <a:r>
              <a:rPr lang="zh-CN" altLang="en-US" sz="1200"/>
              <a:t>的计算公式中，首先要将</a:t>
            </a:r>
            <a:r>
              <a:rPr lang="en-US" altLang="zh-CN" sz="1200"/>
              <a:t>Q</a:t>
            </a:r>
            <a:r>
              <a:rPr lang="zh-CN" altLang="en-US" sz="1200"/>
              <a:t>和</a:t>
            </a:r>
            <a:r>
              <a:rPr lang="en-US" altLang="zh-CN" sz="1200"/>
              <a:t>K</a:t>
            </a:r>
            <a:r>
              <a:rPr lang="zh-CN" altLang="en-US" sz="1200"/>
              <a:t>的转置相乘。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en-US" altLang="zh-CN" sz="1200"/>
              <a:t>Q</a:t>
            </a:r>
            <a:r>
              <a:rPr lang="zh-CN" altLang="en-US" sz="1200"/>
              <a:t>是</a:t>
            </a:r>
            <a:r>
              <a:rPr lang="en-US" altLang="zh-CN" sz="1200"/>
              <a:t>4</a:t>
            </a:r>
            <a:r>
              <a:rPr lang="en-US" altLang="en-US" sz="1200"/>
              <a:t>×</a:t>
            </a:r>
            <a:r>
              <a:rPr lang="en-US" altLang="zh-CN" sz="1200"/>
              <a:t>3</a:t>
            </a:r>
            <a:r>
              <a:rPr lang="zh-CN" altLang="en-US" sz="1200"/>
              <a:t>的矩阵，</a:t>
            </a:r>
            <a:r>
              <a:rPr lang="en-US" altLang="zh-CN" sz="1200"/>
              <a:t>K</a:t>
            </a:r>
            <a:r>
              <a:rPr lang="zh-CN" altLang="en-US" sz="1200"/>
              <a:t>的转置是</a:t>
            </a:r>
            <a:r>
              <a:rPr lang="en-US" altLang="zh-CN" sz="1200"/>
              <a:t>3</a:t>
            </a:r>
            <a:r>
              <a:rPr lang="en-US" altLang="en-US" sz="1200"/>
              <a:t>×</a:t>
            </a:r>
            <a:r>
              <a:rPr lang="en-US" altLang="zh-CN" sz="1200"/>
              <a:t>4</a:t>
            </a:r>
            <a:r>
              <a:rPr lang="zh-CN" altLang="en-US" sz="1200"/>
              <a:t>的，因此计算结果是一个</a:t>
            </a:r>
            <a:r>
              <a:rPr lang="en-US" altLang="zh-CN" sz="1200"/>
              <a:t>4</a:t>
            </a:r>
            <a:r>
              <a:rPr lang="en-US" altLang="en-US" sz="1200"/>
              <a:t>×</a:t>
            </a:r>
            <a:r>
              <a:rPr lang="en-US" altLang="zh-CN" sz="1200"/>
              <a:t>4</a:t>
            </a:r>
            <a:r>
              <a:rPr lang="zh-CN" altLang="en-US" sz="1200"/>
              <a:t>大小的矩阵。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那么这个</a:t>
            </a:r>
            <a:r>
              <a:rPr lang="en-US" altLang="zh-CN" sz="1200"/>
              <a:t>4</a:t>
            </a:r>
            <a:r>
              <a:rPr lang="zh-CN" altLang="en-US" sz="1200"/>
              <a:t>×</a:t>
            </a:r>
            <a:r>
              <a:rPr lang="en-US" altLang="zh-CN" sz="1200"/>
              <a:t>4</a:t>
            </a:r>
            <a:r>
              <a:rPr lang="zh-CN" altLang="en-US" sz="1200"/>
              <a:t>大小的矩阵，具有什么意义？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120" y="1635760"/>
            <a:ext cx="5161280" cy="982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445" y="2759075"/>
            <a:ext cx="7774305" cy="350393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sz="3600">
                <a:sym typeface="+mn-ea"/>
              </a:rPr>
              <a:t>Q</a:t>
            </a:r>
            <a:r>
              <a:rPr lang="zh-CN" altLang="en-US" sz="3600">
                <a:sym typeface="+mn-ea"/>
              </a:rPr>
              <a:t>×</a:t>
            </a:r>
            <a:r>
              <a:rPr lang="en-US" altLang="zh-CN" sz="3600">
                <a:sym typeface="+mn-ea"/>
              </a:rPr>
              <a:t>KT</a:t>
            </a:r>
            <a:r>
              <a:rPr lang="zh-CN" altLang="en-US" sz="3600">
                <a:sym typeface="+mn-ea"/>
              </a:rPr>
              <a:t>的意义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965" y="1691005"/>
            <a:ext cx="10515600" cy="72263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400"/>
              <a:t>这个矩阵表示了输入序列中所有词之间的相互关系。矩阵中的每一行和每一列，都对应了一个单词。</a:t>
            </a:r>
            <a:endParaRPr lang="zh-CN" altLang="en-US" sz="1400"/>
          </a:p>
          <a:p>
            <a:pPr marL="0" indent="0" algn="l">
              <a:buClrTx/>
              <a:buSzTx/>
              <a:buNone/>
            </a:pPr>
            <a:r>
              <a:rPr lang="zh-CN" altLang="en-US" sz="1400"/>
              <a:t>例如，矩阵中的第</a:t>
            </a:r>
            <a:r>
              <a:rPr lang="en-US" altLang="zh-CN" sz="1400"/>
              <a:t>3</a:t>
            </a:r>
            <a:r>
              <a:rPr lang="zh-CN" altLang="en-US" sz="1400"/>
              <a:t>行、第</a:t>
            </a:r>
            <a:r>
              <a:rPr lang="en-US" altLang="zh-CN" sz="1400"/>
              <a:t>2</a:t>
            </a:r>
            <a:r>
              <a:rPr lang="zh-CN" altLang="en-US" sz="1400"/>
              <a:t>列是</a:t>
            </a:r>
            <a:r>
              <a:rPr lang="en-US" altLang="zh-CN" sz="1400"/>
              <a:t>q31</a:t>
            </a:r>
            <a:r>
              <a:rPr lang="en-US" altLang="en-US" sz="1400"/>
              <a:t>×</a:t>
            </a:r>
            <a:r>
              <a:rPr lang="en-US" altLang="zh-CN" sz="1400"/>
              <a:t>k21+q32</a:t>
            </a:r>
            <a:r>
              <a:rPr lang="en-US" altLang="en-US" sz="1400"/>
              <a:t>×</a:t>
            </a:r>
            <a:r>
              <a:rPr lang="en-US" altLang="zh-CN" sz="1400"/>
              <a:t>k22+q33</a:t>
            </a:r>
            <a:r>
              <a:rPr lang="en-US" altLang="en-US" sz="1400"/>
              <a:t>×</a:t>
            </a:r>
            <a:r>
              <a:rPr lang="en-US" altLang="zh-CN" sz="1400"/>
              <a:t>k23</a:t>
            </a:r>
            <a:r>
              <a:rPr lang="zh-CN" altLang="en-US" sz="1400"/>
              <a:t>，它就表示了</a:t>
            </a:r>
            <a:r>
              <a:rPr lang="en-US" altLang="zh-CN" sz="1400"/>
              <a:t>q</a:t>
            </a:r>
            <a:r>
              <a:rPr lang="zh-CN" altLang="en-US" sz="1400"/>
              <a:t>中第</a:t>
            </a:r>
            <a:r>
              <a:rPr lang="en-US" altLang="zh-CN" sz="1400"/>
              <a:t>3</a:t>
            </a:r>
            <a:r>
              <a:rPr lang="zh-CN" altLang="en-US" sz="1400"/>
              <a:t>个单词</a:t>
            </a:r>
            <a:r>
              <a:rPr lang="en-US" altLang="zh-CN" sz="1400"/>
              <a:t>ok</a:t>
            </a:r>
            <a:r>
              <a:rPr lang="zh-CN" altLang="en-US" sz="1400"/>
              <a:t>和</a:t>
            </a:r>
            <a:r>
              <a:rPr lang="en-US" altLang="zh-CN" sz="1400"/>
              <a:t>k</a:t>
            </a:r>
            <a:r>
              <a:rPr lang="zh-CN" altLang="en-US" sz="1400"/>
              <a:t>中第</a:t>
            </a:r>
            <a:r>
              <a:rPr lang="en-US" altLang="zh-CN" sz="1400"/>
              <a:t>2</a:t>
            </a:r>
            <a:r>
              <a:rPr lang="zh-CN" altLang="en-US" sz="1400"/>
              <a:t>个单词</a:t>
            </a:r>
            <a:r>
              <a:rPr lang="en-US" altLang="zh-CN" sz="1400"/>
              <a:t>you</a:t>
            </a:r>
            <a:r>
              <a:rPr lang="zh-CN" altLang="en-US" sz="1400"/>
              <a:t>之间的相互关系。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35" y="3027045"/>
            <a:ext cx="10361930" cy="25876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缩放</a:t>
            </a:r>
            <a:r>
              <a:rPr lang="en-US" altLang="zh-CN" sz="3600"/>
              <a:t>scale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6105" y="1739265"/>
            <a:ext cx="10515600" cy="1209040"/>
          </a:xfrm>
        </p:spPr>
        <p:txBody>
          <a:bodyPr>
            <a:normAutofit/>
          </a:bodyPr>
          <a:p>
            <a:pPr marL="0" indent="0" algn="l">
              <a:buClrTx/>
              <a:buSzTx/>
              <a:buNone/>
            </a:pPr>
            <a:r>
              <a:rPr lang="zh-CN" altLang="en-US" sz="1200"/>
              <a:t>接着我们需要对矩阵</a:t>
            </a:r>
            <a:r>
              <a:rPr lang="en-US" altLang="zh-CN" sz="1200"/>
              <a:t>Q</a:t>
            </a:r>
            <a:r>
              <a:rPr lang="en-US" altLang="en-US" sz="1200"/>
              <a:t>×</a:t>
            </a:r>
            <a:r>
              <a:rPr lang="en-US" altLang="zh-CN" sz="1200"/>
              <a:t>K</a:t>
            </a:r>
            <a:r>
              <a:rPr lang="zh-CN" altLang="en-US" sz="1200"/>
              <a:t>的转置，进行</a:t>
            </a:r>
            <a:r>
              <a:rPr lang="en-US" altLang="zh-CN" sz="1200"/>
              <a:t>“</a:t>
            </a:r>
            <a:r>
              <a:rPr lang="zh-CN" altLang="en-US" sz="1200"/>
              <a:t>缩放</a:t>
            </a:r>
            <a:r>
              <a:rPr lang="en-US" altLang="zh-CN" sz="1200"/>
              <a:t>”scale</a:t>
            </a:r>
            <a:r>
              <a:rPr lang="zh-CN" altLang="en-US" sz="1200"/>
              <a:t>。其中，缩放会除以根号</a:t>
            </a:r>
            <a:r>
              <a:rPr lang="en-US" altLang="zh-CN" sz="1200"/>
              <a:t>dk</a:t>
            </a:r>
            <a:r>
              <a:rPr lang="zh-CN" altLang="en-US" sz="1200"/>
              <a:t>，</a:t>
            </a:r>
            <a:r>
              <a:rPr lang="en-US" altLang="zh-CN" sz="1200"/>
              <a:t>dk</a:t>
            </a:r>
            <a:r>
              <a:rPr lang="zh-CN" altLang="en-US" sz="1200"/>
              <a:t>是张量</a:t>
            </a:r>
            <a:r>
              <a:rPr lang="en-US" altLang="zh-CN" sz="1200"/>
              <a:t>K</a:t>
            </a:r>
            <a:r>
              <a:rPr lang="zh-CN" altLang="en-US" sz="1200"/>
              <a:t>的维度。缩放操作可以调节点积计算的尺度，避免点积过大。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在缩放后的结果上，会继续应用</a:t>
            </a:r>
            <a:r>
              <a:rPr lang="en-US" altLang="zh-CN" sz="1200"/>
              <a:t>softmax</a:t>
            </a:r>
            <a:r>
              <a:rPr lang="zh-CN" altLang="en-US" sz="1200"/>
              <a:t>函数。将词语之间的相互关系，转换为概率分布。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设</a:t>
            </a:r>
            <a:r>
              <a:rPr lang="en-US" altLang="zh-CN" sz="1200"/>
              <a:t>softmax</a:t>
            </a:r>
            <a:r>
              <a:rPr lang="zh-CN" altLang="en-US" sz="1200"/>
              <a:t>处理后得到的概率矩阵是</a:t>
            </a:r>
            <a:r>
              <a:rPr lang="en-US" altLang="zh-CN" sz="1200"/>
              <a:t>P</a:t>
            </a:r>
            <a:r>
              <a:rPr lang="zh-CN" altLang="en-US" sz="1200"/>
              <a:t>。矩阵的每一行表示了一个单词与另外</a:t>
            </a:r>
            <a:r>
              <a:rPr lang="en-US" altLang="zh-CN" sz="1200"/>
              <a:t>4</a:t>
            </a:r>
            <a:r>
              <a:rPr lang="zh-CN" altLang="en-US" sz="1200"/>
              <a:t>个单词之间的关系。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这个关系是一个概率分布。这些概率称为注意力权重，表示模型在计算当前词时，对其他词</a:t>
            </a:r>
            <a:r>
              <a:rPr lang="en-US" altLang="zh-CN" sz="1200"/>
              <a:t>“</a:t>
            </a:r>
            <a:r>
              <a:rPr lang="zh-CN" altLang="en-US" sz="1200"/>
              <a:t>关注</a:t>
            </a:r>
            <a:r>
              <a:rPr lang="en-US" altLang="zh-CN" sz="1200"/>
              <a:t>”</a:t>
            </a:r>
            <a:r>
              <a:rPr lang="zh-CN" altLang="en-US" sz="1200"/>
              <a:t>的程度。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5" y="3044825"/>
            <a:ext cx="11076305" cy="32131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举例说明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68199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假设矩阵</a:t>
            </a:r>
            <a:r>
              <a:rPr lang="en-US" altLang="zh-CN" sz="1200"/>
              <a:t>P</a:t>
            </a:r>
            <a:r>
              <a:rPr lang="zh-CN" altLang="en-US" sz="1200"/>
              <a:t>的第</a:t>
            </a:r>
            <a:r>
              <a:rPr lang="en-US" altLang="zh-CN" sz="1200"/>
              <a:t>1</a:t>
            </a:r>
            <a:r>
              <a:rPr lang="zh-CN" altLang="en-US" sz="1200"/>
              <a:t>行，对应了</a:t>
            </a:r>
            <a:r>
              <a:rPr lang="en-US" altLang="zh-CN" sz="1200"/>
              <a:t>0.1</a:t>
            </a:r>
            <a:r>
              <a:rPr lang="zh-CN" altLang="en-US" sz="1200"/>
              <a:t>、</a:t>
            </a:r>
            <a:r>
              <a:rPr lang="en-US" altLang="zh-CN" sz="1200"/>
              <a:t>0.3</a:t>
            </a:r>
            <a:r>
              <a:rPr lang="zh-CN" altLang="en-US" sz="1200"/>
              <a:t>、</a:t>
            </a:r>
            <a:r>
              <a:rPr lang="en-US" altLang="zh-CN" sz="1200"/>
              <a:t>0.4</a:t>
            </a:r>
            <a:r>
              <a:rPr lang="zh-CN" altLang="en-US" sz="1200"/>
              <a:t>和</a:t>
            </a:r>
            <a:r>
              <a:rPr lang="en-US" altLang="zh-CN" sz="1200"/>
              <a:t>0.2</a:t>
            </a:r>
            <a:r>
              <a:rPr lang="zh-CN" altLang="en-US" sz="1200"/>
              <a:t>四个值。它们就表示了单词</a:t>
            </a:r>
            <a:r>
              <a:rPr lang="en-US" altLang="zh-CN" sz="1200"/>
              <a:t>Are</a:t>
            </a:r>
            <a:r>
              <a:rPr lang="zh-CN" altLang="en-US" sz="1200"/>
              <a:t>与</a:t>
            </a:r>
            <a:r>
              <a:rPr lang="en-US" altLang="zh-CN" sz="1200"/>
              <a:t>Are</a:t>
            </a:r>
            <a:r>
              <a:rPr lang="zh-CN" altLang="en-US" sz="1200"/>
              <a:t>、</a:t>
            </a:r>
            <a:r>
              <a:rPr lang="en-US" altLang="zh-CN" sz="1200"/>
              <a:t>you</a:t>
            </a:r>
            <a:r>
              <a:rPr lang="zh-CN" altLang="en-US" sz="1200"/>
              <a:t>、</a:t>
            </a:r>
            <a:r>
              <a:rPr lang="en-US" altLang="zh-CN" sz="1200"/>
              <a:t>OK</a:t>
            </a:r>
            <a:r>
              <a:rPr lang="zh-CN" altLang="en-US" sz="1200"/>
              <a:t>、</a:t>
            </a:r>
            <a:r>
              <a:rPr lang="en-US" altLang="zh-CN" sz="1200"/>
              <a:t>?</a:t>
            </a:r>
            <a:r>
              <a:rPr lang="zh-CN" altLang="en-US" sz="1200"/>
              <a:t>四个单词的相关程度。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例如，第</a:t>
            </a:r>
            <a:r>
              <a:rPr lang="en-US" altLang="zh-CN" sz="1200"/>
              <a:t>1</a:t>
            </a:r>
            <a:r>
              <a:rPr lang="zh-CN" altLang="en-US" sz="1200"/>
              <a:t>个单词</a:t>
            </a:r>
            <a:r>
              <a:rPr lang="en-US" altLang="zh-CN" sz="1200"/>
              <a:t>Are</a:t>
            </a:r>
            <a:r>
              <a:rPr lang="zh-CN" altLang="en-US" sz="1200"/>
              <a:t>和第</a:t>
            </a:r>
            <a:r>
              <a:rPr lang="en-US" altLang="zh-CN" sz="1200"/>
              <a:t>3</a:t>
            </a:r>
            <a:r>
              <a:rPr lang="zh-CN" altLang="en-US" sz="1200"/>
              <a:t>个单词</a:t>
            </a:r>
            <a:r>
              <a:rPr lang="en-US" altLang="zh-CN" sz="1200"/>
              <a:t>OK</a:t>
            </a:r>
            <a:r>
              <a:rPr lang="zh-CN" altLang="en-US" sz="1200"/>
              <a:t>的相关程度是</a:t>
            </a:r>
            <a:r>
              <a:rPr lang="en-US" altLang="zh-CN" sz="1200"/>
              <a:t>0.4</a:t>
            </a:r>
            <a:r>
              <a:rPr lang="zh-CN" altLang="en-US" sz="1200"/>
              <a:t>，是最大的。这就说明它们之间的相互作用和语义联系就是最强的。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45" y="2602865"/>
            <a:ext cx="10219055" cy="32816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继续与</a:t>
            </a:r>
            <a:r>
              <a:rPr lang="en-US" altLang="zh-CN" sz="3600"/>
              <a:t>V</a:t>
            </a:r>
            <a:r>
              <a:rPr lang="zh-CN" altLang="en-US" sz="3600"/>
              <a:t>相乘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67056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最后，我们将，矩阵</a:t>
            </a:r>
            <a:r>
              <a:rPr lang="en-US" altLang="zh-CN" sz="1200"/>
              <a:t>P</a:t>
            </a:r>
            <a:r>
              <a:rPr lang="zh-CN" altLang="en-US" sz="1200"/>
              <a:t>和张量</a:t>
            </a:r>
            <a:r>
              <a:rPr lang="en-US" altLang="zh-CN" sz="1200"/>
              <a:t>v</a:t>
            </a:r>
            <a:r>
              <a:rPr lang="zh-CN" altLang="en-US" sz="1200"/>
              <a:t>相乘，这个操作会为</a:t>
            </a:r>
            <a:r>
              <a:rPr lang="en-US" altLang="zh-CN" sz="1200"/>
              <a:t>v</a:t>
            </a:r>
            <a:r>
              <a:rPr lang="zh-CN" altLang="en-US" sz="1200"/>
              <a:t>中的每个单词，赋予上下文的重要性。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例如，概率矩阵</a:t>
            </a:r>
            <a:r>
              <a:rPr lang="en-US" altLang="zh-CN" sz="1200"/>
              <a:t>P</a:t>
            </a:r>
            <a:r>
              <a:rPr lang="zh-CN" altLang="en-US" sz="1200"/>
              <a:t>是</a:t>
            </a:r>
            <a:r>
              <a:rPr lang="en-US" altLang="zh-CN" sz="1200"/>
              <a:t>4</a:t>
            </a:r>
            <a:r>
              <a:rPr lang="en-US" altLang="en-US" sz="1200"/>
              <a:t>×</a:t>
            </a:r>
            <a:r>
              <a:rPr lang="en-US" altLang="zh-CN" sz="1200"/>
              <a:t>4</a:t>
            </a:r>
            <a:r>
              <a:rPr lang="zh-CN" altLang="en-US" sz="1200"/>
              <a:t>的，这</a:t>
            </a:r>
            <a:r>
              <a:rPr lang="en-US" altLang="zh-CN" sz="1200"/>
              <a:t>4</a:t>
            </a:r>
            <a:r>
              <a:rPr lang="zh-CN" altLang="en-US" sz="1200"/>
              <a:t>行，每一行表示了一个单词与其他</a:t>
            </a:r>
            <a:r>
              <a:rPr lang="en-US" altLang="zh-CN" sz="1200"/>
              <a:t>4</a:t>
            </a:r>
            <a:r>
              <a:rPr lang="zh-CN" altLang="en-US" sz="1200"/>
              <a:t>个单词的相关程度。张量</a:t>
            </a:r>
            <a:r>
              <a:rPr lang="en-US" altLang="zh-CN" sz="1200"/>
              <a:t>v</a:t>
            </a:r>
            <a:r>
              <a:rPr lang="zh-CN" altLang="en-US" sz="1200"/>
              <a:t>是</a:t>
            </a:r>
            <a:r>
              <a:rPr lang="en-US" altLang="zh-CN" sz="1200"/>
              <a:t>4</a:t>
            </a:r>
            <a:r>
              <a:rPr lang="en-US" altLang="en-US" sz="1200"/>
              <a:t>×</a:t>
            </a:r>
            <a:r>
              <a:rPr lang="en-US" altLang="zh-CN" sz="1200"/>
              <a:t>3</a:t>
            </a:r>
            <a:r>
              <a:rPr lang="zh-CN" altLang="en-US" sz="1200"/>
              <a:t>的，表示了</a:t>
            </a:r>
            <a:r>
              <a:rPr lang="en-US" altLang="zh-CN" sz="1200"/>
              <a:t>4</a:t>
            </a:r>
            <a:r>
              <a:rPr lang="zh-CN" altLang="en-US" sz="1200"/>
              <a:t>个单词，每个单词</a:t>
            </a:r>
            <a:r>
              <a:rPr lang="en-US" altLang="zh-CN" sz="1200"/>
              <a:t>3</a:t>
            </a:r>
            <a:r>
              <a:rPr lang="zh-CN" altLang="en-US" sz="1200"/>
              <a:t>个维度。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35" y="2861310"/>
            <a:ext cx="3508375" cy="2446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865" y="3034665"/>
            <a:ext cx="2832100" cy="2472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0" y="3429000"/>
            <a:ext cx="4554220" cy="14617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 b="1">
                <a:sym typeface="+mn-ea"/>
              </a:rPr>
              <a:t>Transformer模型和机器翻译</a:t>
            </a:r>
            <a:endParaRPr lang="en-US" altLang="zh-CN" sz="36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0570" y="2360930"/>
            <a:ext cx="3800475" cy="2543175"/>
          </a:xfrm>
        </p:spPr>
        <p:txBody>
          <a:bodyPr>
            <a:normAutofit fontScale="80000"/>
          </a:bodyPr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课程核心内容：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600"/>
              <a:t>1.</a:t>
            </a:r>
            <a:r>
              <a:rPr lang="zh-CN" altLang="en-US" sz="1600"/>
              <a:t>什么是</a:t>
            </a:r>
            <a:r>
              <a:rPr lang="en-US" altLang="zh-CN" sz="1600"/>
              <a:t>Transformer</a:t>
            </a:r>
            <a:r>
              <a:rPr lang="zh-CN" altLang="en-US" sz="1600"/>
              <a:t>模型</a:t>
            </a:r>
            <a:endParaRPr lang="en-US" altLang="zh-CN" sz="1600"/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600"/>
              <a:t>2.Transformer</a:t>
            </a:r>
            <a:r>
              <a:rPr lang="zh-CN" altLang="en-US" sz="1600"/>
              <a:t>中有哪些组件</a:t>
            </a:r>
            <a:endParaRPr lang="zh-CN" altLang="en-US" sz="1600"/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600"/>
              <a:t>3.</a:t>
            </a:r>
            <a:r>
              <a:rPr lang="zh-CN" altLang="en-US" sz="1600"/>
              <a:t>多头注意力机制的设计和实现</a:t>
            </a:r>
            <a:endParaRPr lang="zh-CN" altLang="en-US" sz="1600"/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600"/>
              <a:t>4.</a:t>
            </a:r>
            <a:r>
              <a:rPr lang="zh-CN" altLang="en-US" sz="1600"/>
              <a:t>位置编码的设计和实现</a:t>
            </a:r>
            <a:endParaRPr lang="zh-CN" altLang="en-US" sz="1600"/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600"/>
              <a:t>5.</a:t>
            </a:r>
            <a:r>
              <a:rPr lang="zh-CN" altLang="en-US" sz="1600">
                <a:sym typeface="+mn-ea"/>
              </a:rPr>
              <a:t>层归一化</a:t>
            </a:r>
            <a:r>
              <a:rPr lang="en-US" altLang="zh-CN" sz="1600">
                <a:sym typeface="+mn-ea"/>
              </a:rPr>
              <a:t>LayerNormalization</a:t>
            </a:r>
            <a:endParaRPr lang="zh-CN" altLang="en-US" sz="1600"/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600"/>
              <a:t>6.Encoder</a:t>
            </a:r>
            <a:r>
              <a:rPr lang="zh-CN" altLang="en-US" sz="1600"/>
              <a:t>和</a:t>
            </a:r>
            <a:r>
              <a:rPr lang="en-US" altLang="zh-CN" sz="1600"/>
              <a:t>Decoder</a:t>
            </a:r>
            <a:r>
              <a:rPr lang="zh-CN" altLang="en-US" sz="1600"/>
              <a:t>架构</a:t>
            </a:r>
            <a:endParaRPr lang="zh-CN" altLang="en-US" sz="1600"/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600"/>
              <a:t>7.</a:t>
            </a:r>
            <a:r>
              <a:rPr lang="zh-CN" altLang="en-US" sz="1600"/>
              <a:t>数据准备和机器翻译模型训练</a:t>
            </a:r>
            <a:endParaRPr lang="en-US" altLang="zh-CN" sz="1600"/>
          </a:p>
        </p:txBody>
      </p:sp>
      <p:graphicFrame>
        <p:nvGraphicFramePr>
          <p:cNvPr id="6" name="对象 5"/>
          <p:cNvGraphicFramePr/>
          <p:nvPr/>
        </p:nvGraphicFramePr>
        <p:xfrm>
          <a:off x="5546090" y="1480185"/>
          <a:ext cx="3555365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8382000" imgH="11781790" progId="Paint.Picture">
                  <p:embed/>
                </p:oleObj>
              </mc:Choice>
              <mc:Fallback>
                <p:oleObj name="" r:id="rId2" imgW="8382000" imgH="1178179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46090" y="1480185"/>
                        <a:ext cx="3555365" cy="501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最终结果的分析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1856740"/>
          </a:xfrm>
        </p:spPr>
        <p:txBody>
          <a:bodyPr>
            <a:normAutofit/>
          </a:bodyPr>
          <a:p>
            <a:pPr marL="0" indent="0" algn="l">
              <a:buClrTx/>
              <a:buSzTx/>
              <a:buNone/>
            </a:pPr>
            <a:r>
              <a:rPr lang="en-US" altLang="zh-CN" sz="1200"/>
              <a:t>P</a:t>
            </a:r>
            <a:r>
              <a:rPr lang="zh-CN" altLang="en-US" sz="1200"/>
              <a:t>和</a:t>
            </a:r>
            <a:r>
              <a:rPr lang="en-US" altLang="zh-CN" sz="1200"/>
              <a:t>V</a:t>
            </a:r>
            <a:r>
              <a:rPr lang="zh-CN" altLang="en-US" sz="1200"/>
              <a:t>相乘的结果是</a:t>
            </a:r>
            <a:r>
              <a:rPr lang="en-US" altLang="zh-CN" sz="1200"/>
              <a:t>4</a:t>
            </a:r>
            <a:r>
              <a:rPr lang="en-US" altLang="en-US" sz="1200"/>
              <a:t>×</a:t>
            </a:r>
            <a:r>
              <a:rPr lang="en-US" altLang="zh-CN" sz="1200"/>
              <a:t>3</a:t>
            </a:r>
            <a:r>
              <a:rPr lang="zh-CN" altLang="en-US" sz="1200"/>
              <a:t>的，每一行仍然对应了一个单词，每一列仍然对应一个维度。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不同的是，将</a:t>
            </a:r>
            <a:r>
              <a:rPr lang="en-US" altLang="zh-CN" sz="1200"/>
              <a:t>P</a:t>
            </a:r>
            <a:r>
              <a:rPr lang="zh-CN" altLang="en-US" sz="1200"/>
              <a:t>和</a:t>
            </a:r>
            <a:r>
              <a:rPr lang="en-US" altLang="zh-CN" sz="1200"/>
              <a:t>V</a:t>
            </a:r>
            <a:r>
              <a:rPr lang="zh-CN" altLang="en-US" sz="1200"/>
              <a:t>相乘后，</a:t>
            </a:r>
            <a:r>
              <a:rPr lang="en-US" altLang="zh-CN" sz="1200"/>
              <a:t>V</a:t>
            </a:r>
            <a:r>
              <a:rPr lang="zh-CN" altLang="en-US" sz="1200"/>
              <a:t>中的每个单词都被赋予了上下文重要性。例如，</a:t>
            </a:r>
            <a:r>
              <a:rPr lang="en-US" altLang="zh-CN" sz="1200"/>
              <a:t>P</a:t>
            </a:r>
            <a:r>
              <a:rPr lang="en-US" altLang="en-US" sz="1200"/>
              <a:t>×</a:t>
            </a:r>
            <a:r>
              <a:rPr lang="en-US" altLang="zh-CN" sz="1200"/>
              <a:t>V</a:t>
            </a:r>
            <a:r>
              <a:rPr lang="zh-CN" altLang="en-US" sz="1200"/>
              <a:t>结果中的第</a:t>
            </a:r>
            <a:r>
              <a:rPr lang="en-US" altLang="zh-CN" sz="1200"/>
              <a:t>3</a:t>
            </a:r>
            <a:r>
              <a:rPr lang="zh-CN" altLang="en-US" sz="1200"/>
              <a:t>行第</a:t>
            </a:r>
            <a:r>
              <a:rPr lang="en-US" altLang="zh-CN" sz="1200"/>
              <a:t>2</a:t>
            </a:r>
            <a:r>
              <a:rPr lang="zh-CN" altLang="en-US" sz="1200"/>
              <a:t>列，它仍然表示</a:t>
            </a:r>
            <a:r>
              <a:rPr lang="en-US" altLang="zh-CN" sz="1200"/>
              <a:t>ok</a:t>
            </a:r>
            <a:r>
              <a:rPr lang="zh-CN" altLang="en-US" sz="1200"/>
              <a:t>这个单词的第</a:t>
            </a:r>
            <a:r>
              <a:rPr lang="en-US" altLang="zh-CN" sz="1200"/>
              <a:t>2</a:t>
            </a:r>
            <a:r>
              <a:rPr lang="zh-CN" altLang="en-US" sz="1200"/>
              <a:t>个维度。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具体来说，在这个计算结果中，</a:t>
            </a:r>
            <a:r>
              <a:rPr lang="en-US" altLang="zh-CN" sz="1200"/>
              <a:t>p31</a:t>
            </a:r>
            <a:r>
              <a:rPr lang="zh-CN" altLang="en-US" sz="1200"/>
              <a:t>、</a:t>
            </a:r>
            <a:r>
              <a:rPr lang="en-US" altLang="zh-CN" sz="1200"/>
              <a:t>p32</a:t>
            </a:r>
            <a:r>
              <a:rPr lang="zh-CN" altLang="en-US" sz="1200"/>
              <a:t>、</a:t>
            </a:r>
            <a:r>
              <a:rPr lang="en-US" altLang="zh-CN" sz="1200"/>
              <a:t>p33</a:t>
            </a:r>
            <a:r>
              <a:rPr lang="zh-CN" altLang="en-US" sz="1200"/>
              <a:t>、</a:t>
            </a:r>
            <a:r>
              <a:rPr lang="en-US" altLang="zh-CN" sz="1200"/>
              <a:t>p34</a:t>
            </a:r>
            <a:r>
              <a:rPr lang="zh-CN" altLang="en-US" sz="1200"/>
              <a:t>，是</a:t>
            </a:r>
            <a:r>
              <a:rPr lang="en-US" altLang="zh-CN" sz="1200"/>
              <a:t>ok</a:t>
            </a:r>
            <a:r>
              <a:rPr lang="zh-CN" altLang="en-US" sz="1200"/>
              <a:t>和</a:t>
            </a:r>
            <a:r>
              <a:rPr lang="en-US" altLang="zh-CN" sz="1200"/>
              <a:t>are</a:t>
            </a:r>
            <a:r>
              <a:rPr lang="zh-CN" altLang="en-US" sz="1200"/>
              <a:t>、</a:t>
            </a:r>
            <a:r>
              <a:rPr lang="en-US" altLang="zh-CN" sz="1200"/>
              <a:t>you</a:t>
            </a:r>
            <a:r>
              <a:rPr lang="zh-CN" altLang="en-US" sz="1200"/>
              <a:t>、</a:t>
            </a:r>
            <a:r>
              <a:rPr lang="en-US" altLang="zh-CN" sz="1200"/>
              <a:t>ok</a:t>
            </a:r>
            <a:r>
              <a:rPr lang="zh-CN" altLang="en-US" sz="1200"/>
              <a:t>、？，</a:t>
            </a:r>
            <a:r>
              <a:rPr lang="en-US" altLang="zh-CN" sz="1200"/>
              <a:t>4</a:t>
            </a:r>
            <a:r>
              <a:rPr lang="zh-CN" altLang="en-US" sz="1200"/>
              <a:t>个单词的上下文的相关程度。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en-US" altLang="zh-CN" sz="1200"/>
              <a:t>v12</a:t>
            </a:r>
            <a:r>
              <a:rPr lang="zh-CN" altLang="en-US" sz="1200"/>
              <a:t>、</a:t>
            </a:r>
            <a:r>
              <a:rPr lang="en-US" altLang="zh-CN" sz="1200"/>
              <a:t>v22</a:t>
            </a:r>
            <a:r>
              <a:rPr lang="zh-CN" altLang="en-US" sz="1200"/>
              <a:t>、</a:t>
            </a:r>
            <a:r>
              <a:rPr lang="en-US" altLang="zh-CN" sz="1200"/>
              <a:t>v32</a:t>
            </a:r>
            <a:r>
              <a:rPr lang="zh-CN" altLang="en-US" sz="1200"/>
              <a:t>和</a:t>
            </a:r>
            <a:r>
              <a:rPr lang="en-US" altLang="zh-CN" sz="1200"/>
              <a:t>v42</a:t>
            </a:r>
            <a:r>
              <a:rPr lang="zh-CN" altLang="en-US" sz="1200"/>
              <a:t>表示原来</a:t>
            </a:r>
            <a:r>
              <a:rPr lang="en-US" altLang="zh-CN" sz="1200"/>
              <a:t>are</a:t>
            </a:r>
            <a:r>
              <a:rPr lang="zh-CN" altLang="en-US" sz="1200"/>
              <a:t>、</a:t>
            </a:r>
            <a:r>
              <a:rPr lang="en-US" altLang="zh-CN" sz="1200"/>
              <a:t>you</a:t>
            </a:r>
            <a:r>
              <a:rPr lang="zh-CN" altLang="en-US" sz="1200"/>
              <a:t>、</a:t>
            </a:r>
            <a:r>
              <a:rPr lang="en-US" altLang="zh-CN" sz="1200"/>
              <a:t>ok</a:t>
            </a:r>
            <a:r>
              <a:rPr lang="zh-CN" altLang="en-US" sz="1200"/>
              <a:t>、？，</a:t>
            </a:r>
            <a:r>
              <a:rPr lang="en-US" altLang="zh-CN" sz="1200"/>
              <a:t>4</a:t>
            </a:r>
            <a:r>
              <a:rPr lang="zh-CN" altLang="en-US" sz="1200"/>
              <a:t>个单词的第</a:t>
            </a:r>
            <a:r>
              <a:rPr lang="en-US" altLang="zh-CN" sz="1200"/>
              <a:t>2</a:t>
            </a:r>
            <a:r>
              <a:rPr lang="zh-CN" altLang="en-US" sz="1200"/>
              <a:t>个维度。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它们相乘后再相加，实际上就是将每个单词的第</a:t>
            </a:r>
            <a:r>
              <a:rPr lang="en-US" altLang="zh-CN" sz="1200"/>
              <a:t>2</a:t>
            </a:r>
            <a:r>
              <a:rPr lang="zh-CN" altLang="en-US" sz="1200"/>
              <a:t>个维度，转换为了上下文的表示，并赋予了上下文的相关程度。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 b="1"/>
              <a:t>因此，最终</a:t>
            </a:r>
            <a:r>
              <a:rPr lang="en-US" altLang="zh-CN" sz="1200" b="1"/>
              <a:t>P</a:t>
            </a:r>
            <a:r>
              <a:rPr lang="zh-CN" altLang="en-US" sz="1200" b="1"/>
              <a:t>和</a:t>
            </a:r>
            <a:r>
              <a:rPr lang="en-US" altLang="zh-CN" sz="1200" b="1"/>
              <a:t>v</a:t>
            </a:r>
            <a:r>
              <a:rPr lang="zh-CN" altLang="en-US" sz="1200" b="1"/>
              <a:t>相乘后，得到的</a:t>
            </a:r>
            <a:r>
              <a:rPr lang="en-US" altLang="zh-CN" sz="1200" b="1"/>
              <a:t>4</a:t>
            </a:r>
            <a:r>
              <a:rPr lang="en-US" altLang="en-US" sz="1200" b="1"/>
              <a:t>×</a:t>
            </a:r>
            <a:r>
              <a:rPr lang="en-US" altLang="zh-CN" sz="1200" b="1"/>
              <a:t>3</a:t>
            </a:r>
            <a:r>
              <a:rPr lang="zh-CN" altLang="en-US" sz="1200" b="1"/>
              <a:t>的矩阵，就是</a:t>
            </a:r>
            <a:r>
              <a:rPr lang="en-US" altLang="zh-CN" sz="1200" b="1"/>
              <a:t>are</a:t>
            </a:r>
            <a:r>
              <a:rPr lang="zh-CN" altLang="en-US" sz="1200" b="1"/>
              <a:t>、</a:t>
            </a:r>
            <a:r>
              <a:rPr lang="en-US" altLang="zh-CN" sz="1200" b="1"/>
              <a:t>you</a:t>
            </a:r>
            <a:r>
              <a:rPr lang="zh-CN" altLang="en-US" sz="1200" b="1"/>
              <a:t>、</a:t>
            </a:r>
            <a:r>
              <a:rPr lang="en-US" altLang="zh-CN" sz="1200" b="1"/>
              <a:t>ok</a:t>
            </a:r>
            <a:r>
              <a:rPr lang="zh-CN" altLang="en-US" sz="1200" b="1"/>
              <a:t>、？，这四个单词，赋予上下文相关程度的特征表示。</a:t>
            </a:r>
            <a:endParaRPr lang="zh-CN" altLang="en-US" sz="12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" y="3710305"/>
            <a:ext cx="6722110" cy="2246630"/>
          </a:xfrm>
          <a:prstGeom prst="rect">
            <a:avLst/>
          </a:prstGeom>
        </p:spPr>
      </p:pic>
      <p:graphicFrame>
        <p:nvGraphicFramePr>
          <p:cNvPr id="9" name="对象 8"/>
          <p:cNvGraphicFramePr/>
          <p:nvPr/>
        </p:nvGraphicFramePr>
        <p:xfrm>
          <a:off x="7212330" y="3968115"/>
          <a:ext cx="4613910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7912100" imgH="3206750" progId="Paint.Picture">
                  <p:embed/>
                </p:oleObj>
              </mc:Choice>
              <mc:Fallback>
                <p:oleObj name="" r:id="rId3" imgW="7912100" imgH="32067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12330" y="3968115"/>
                        <a:ext cx="4613910" cy="187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1"/>
          <p:cNvSpPr>
            <a:spLocks noGrp="1"/>
          </p:cNvSpPr>
          <p:nvPr/>
        </p:nvSpPr>
        <p:spPr>
          <a:xfrm>
            <a:off x="2169795" y="2755265"/>
            <a:ext cx="8317230" cy="795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800">
                <a:sym typeface="+mn-ea"/>
              </a:rPr>
              <a:t>位置编码的设计和实现</a:t>
            </a:r>
            <a:endParaRPr lang="en-US" altLang="zh-CN" sz="48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201930"/>
            <a:ext cx="10515600" cy="1325563"/>
          </a:xfrm>
        </p:spPr>
        <p:txBody>
          <a:bodyPr/>
          <a:p>
            <a:pPr algn="l">
              <a:buClrTx/>
              <a:buSzTx/>
              <a:buFontTx/>
            </a:pPr>
            <a:r>
              <a:rPr lang="en-US" altLang="zh-CN" sz="3600"/>
              <a:t>Transformer</a:t>
            </a:r>
            <a:r>
              <a:rPr lang="zh-CN" altLang="en-US" sz="3600"/>
              <a:t>的位置编码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306830"/>
            <a:ext cx="10515600" cy="869315"/>
          </a:xfrm>
        </p:spPr>
        <p:txBody>
          <a:bodyPr>
            <a:normAutofit lnSpcReduction="20000"/>
          </a:bodyPr>
          <a:p>
            <a:pPr marL="0" indent="0" algn="l">
              <a:buClrTx/>
              <a:buSzTx/>
              <a:buNone/>
            </a:pPr>
            <a:r>
              <a:rPr lang="zh-CN" altLang="en-US" sz="1200"/>
              <a:t>将词向量矩阵，输入至</a:t>
            </a:r>
            <a:r>
              <a:rPr lang="en-US" altLang="zh-CN" sz="1200"/>
              <a:t>PositionalEncoding</a:t>
            </a:r>
            <a:r>
              <a:rPr lang="zh-CN" altLang="en-US" sz="1200"/>
              <a:t>层，进行位置编码。位置编码的目的就是，将位置信息</a:t>
            </a:r>
            <a:r>
              <a:rPr lang="en-US" altLang="zh-CN" sz="1200"/>
              <a:t>“</a:t>
            </a:r>
            <a:r>
              <a:rPr lang="zh-CN" altLang="en-US" sz="1200"/>
              <a:t>附加</a:t>
            </a:r>
            <a:r>
              <a:rPr lang="en-US" altLang="zh-CN" sz="1200"/>
              <a:t>”</a:t>
            </a:r>
            <a:r>
              <a:rPr lang="zh-CN" altLang="en-US" sz="1200"/>
              <a:t>到原始的词向量信息上。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下面我们重点讨论三个部分，</a:t>
            </a:r>
            <a:r>
              <a:rPr lang="en-US" altLang="zh-CN" sz="1200"/>
              <a:t>1.</a:t>
            </a:r>
            <a:r>
              <a:rPr lang="zh-CN" altLang="en-US" sz="1200"/>
              <a:t>什么是位置编码，</a:t>
            </a:r>
            <a:r>
              <a:rPr lang="en-US" altLang="zh-CN" sz="1200"/>
              <a:t>2.</a:t>
            </a:r>
            <a:r>
              <a:rPr lang="zh-CN" altLang="en-US" sz="1200"/>
              <a:t>如何计算位置编码，</a:t>
            </a:r>
            <a:r>
              <a:rPr lang="en-US" altLang="zh-CN" sz="1200"/>
              <a:t>3.</a:t>
            </a:r>
            <a:r>
              <a:rPr lang="zh-CN" altLang="en-US" sz="1200"/>
              <a:t>位置编码的进一步思考。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025" y="1968500"/>
            <a:ext cx="3203575" cy="455612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举例说明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902335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例如，</a:t>
            </a:r>
            <a:r>
              <a:rPr lang="en-US" altLang="zh-CN" sz="1200"/>
              <a:t>“are you OK ?”</a:t>
            </a:r>
            <a:r>
              <a:rPr lang="zh-CN" altLang="en-US" sz="1200"/>
              <a:t>的词向量矩阵是</a:t>
            </a:r>
            <a:r>
              <a:rPr lang="en-US" altLang="zh-CN" sz="1200"/>
              <a:t>4*4</a:t>
            </a:r>
            <a:r>
              <a:rPr lang="zh-CN" altLang="en-US" sz="1200"/>
              <a:t>的，我们会提前基于正弦和余弦公式，计算好一个</a:t>
            </a:r>
            <a:r>
              <a:rPr lang="en-US" altLang="zh-CN" sz="1200"/>
              <a:t>4*4</a:t>
            </a:r>
            <a:r>
              <a:rPr lang="zh-CN" altLang="en-US" sz="1200"/>
              <a:t>的位置编码矩阵。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将这个位置编码矩阵，直接加到原始的词向量矩阵中，这样词向量矩阵中的数据，就被</a:t>
            </a:r>
            <a:r>
              <a:rPr lang="en-US" altLang="zh-CN" sz="1200"/>
              <a:t>“</a:t>
            </a:r>
            <a:r>
              <a:rPr lang="zh-CN" altLang="en-US" sz="1200"/>
              <a:t>附加</a:t>
            </a:r>
            <a:r>
              <a:rPr lang="en-US" altLang="zh-CN" sz="1200"/>
              <a:t>”</a:t>
            </a:r>
            <a:r>
              <a:rPr lang="zh-CN" altLang="en-US" sz="1200"/>
              <a:t>了位置信息。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5" y="3084830"/>
            <a:ext cx="10290175" cy="245681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位置编码到底是什么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1793240"/>
          </a:xfrm>
        </p:spPr>
        <p:txBody>
          <a:bodyPr>
            <a:normAutofit/>
          </a:bodyPr>
          <a:p>
            <a:pPr marL="0" indent="0" algn="l">
              <a:buClrTx/>
              <a:buSzTx/>
              <a:buNone/>
            </a:pPr>
            <a:r>
              <a:rPr lang="zh-CN" altLang="en-US" sz="1200"/>
              <a:t>想象有</a:t>
            </a:r>
            <a:r>
              <a:rPr lang="en-US" altLang="zh-CN" sz="1200"/>
              <a:t>2</a:t>
            </a:r>
            <a:r>
              <a:rPr lang="zh-CN" altLang="en-US" sz="1200"/>
              <a:t>组小朋友，每组有</a:t>
            </a:r>
            <a:r>
              <a:rPr lang="en-US" altLang="zh-CN" sz="1200"/>
              <a:t>4</a:t>
            </a:r>
            <a:r>
              <a:rPr lang="zh-CN" altLang="en-US" sz="1200"/>
              <a:t>个小朋友，站为一排，单纯看每组的四个小朋友，是看不出他们的位置顺序的。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但是，当给每个小朋友穿上一件具有</a:t>
            </a:r>
            <a:r>
              <a:rPr lang="en-US" altLang="zh-CN" sz="1200"/>
              <a:t>“</a:t>
            </a:r>
            <a:r>
              <a:rPr lang="zh-CN" altLang="en-US" sz="1200"/>
              <a:t>特殊标志</a:t>
            </a:r>
            <a:r>
              <a:rPr lang="en-US" altLang="zh-CN" sz="1200"/>
              <a:t>”</a:t>
            </a:r>
            <a:r>
              <a:rPr lang="zh-CN" altLang="en-US" sz="1200"/>
              <a:t>的衣服后，然后再基于他们的穿着，就会知道这些小朋友的位置顺序了。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>
                <a:sym typeface="+mn-ea"/>
              </a:rPr>
              <a:t>衣服上的</a:t>
            </a:r>
            <a:r>
              <a:rPr lang="en-US" altLang="zh-CN" sz="1200">
                <a:sym typeface="+mn-ea"/>
              </a:rPr>
              <a:t>“</a:t>
            </a:r>
            <a:r>
              <a:rPr lang="zh-CN" altLang="en-US" sz="1200">
                <a:sym typeface="+mn-ea"/>
              </a:rPr>
              <a:t>特殊标志</a:t>
            </a:r>
            <a:r>
              <a:rPr lang="en-US" altLang="zh-CN" sz="1200">
                <a:sym typeface="+mn-ea"/>
              </a:rPr>
              <a:t>PE”</a:t>
            </a:r>
            <a:r>
              <a:rPr lang="zh-CN" altLang="en-US" sz="1200">
                <a:sym typeface="+mn-ea"/>
              </a:rPr>
              <a:t>，就是正弦和余弦的编码值。</a:t>
            </a:r>
            <a:endParaRPr lang="zh-CN" altLang="en-US" sz="1200">
              <a:sym typeface="+mn-ea"/>
            </a:endParaRPr>
          </a:p>
          <a:p>
            <a:pPr marL="0" indent="0" algn="l">
              <a:buClrTx/>
              <a:buSzTx/>
              <a:buNone/>
            </a:pPr>
            <a:r>
              <a:rPr lang="zh-CN" altLang="en-US" sz="1200">
                <a:sym typeface="+mn-ea"/>
              </a:rPr>
              <a:t>最关键的是，对于不同组相同位置的小朋友，位置编码衣服的衣服是完全一样的！</a:t>
            </a:r>
            <a:endParaRPr lang="zh-CN" altLang="en-US" sz="1200">
              <a:sym typeface="+mn-ea"/>
            </a:endParaRPr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因此，穿了这些带有</a:t>
            </a:r>
            <a:r>
              <a:rPr lang="en-US" altLang="zh-CN" sz="1200"/>
              <a:t>“</a:t>
            </a:r>
            <a:r>
              <a:rPr lang="zh-CN" altLang="en-US" sz="1200"/>
              <a:t>位置编码</a:t>
            </a:r>
            <a:r>
              <a:rPr lang="en-US" altLang="zh-CN" sz="1200"/>
              <a:t>”</a:t>
            </a:r>
            <a:r>
              <a:rPr lang="zh-CN" altLang="en-US" sz="1200"/>
              <a:t>的衣服后，我们就能明确知道：谁是第一个、谁是第二个</a:t>
            </a:r>
            <a:r>
              <a:rPr lang="en-US" altLang="zh-CN" sz="1200"/>
              <a:t>……</a:t>
            </a:r>
            <a:endParaRPr lang="en-US" altLang="zh-CN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即使不看他们站在哪里，只看衣服上的编码，我们也能推断出他们的位置顺序。</a:t>
            </a:r>
            <a:endParaRPr lang="en-US" altLang="zh-CN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425" y="3896360"/>
            <a:ext cx="2492375" cy="1936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445" y="3829050"/>
            <a:ext cx="3856355" cy="2004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75" y="3896360"/>
            <a:ext cx="3190240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如何计算位置编码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1143000"/>
          </a:xfrm>
        </p:spPr>
        <p:txBody>
          <a:bodyPr>
            <a:normAutofit lnSpcReduction="20000"/>
          </a:bodyPr>
          <a:p>
            <a:pPr marL="0" indent="0" algn="l">
              <a:buClrTx/>
              <a:buSzTx/>
              <a:buNone/>
            </a:pPr>
            <a:r>
              <a:rPr lang="zh-CN" altLang="en-US" sz="1200"/>
              <a:t>位置编码会使用正弦函数和余弦函数的计算来实现。具体的公式如下，在公式中，有</a:t>
            </a:r>
            <a:r>
              <a:rPr lang="en-US" altLang="zh-CN" sz="1200"/>
              <a:t>pos</a:t>
            </a:r>
            <a:r>
              <a:rPr lang="zh-CN" altLang="en-US" sz="1200"/>
              <a:t>、</a:t>
            </a:r>
            <a:r>
              <a:rPr lang="en-US" altLang="zh-CN" sz="1200"/>
              <a:t>i</a:t>
            </a:r>
            <a:r>
              <a:rPr lang="zh-CN" altLang="en-US" sz="1200"/>
              <a:t>和</a:t>
            </a:r>
            <a:r>
              <a:rPr lang="en-US" altLang="zh-CN" sz="1200"/>
              <a:t>d</a:t>
            </a:r>
            <a:r>
              <a:rPr lang="zh-CN" altLang="en-US" sz="1200"/>
              <a:t>三个关键参数。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en-US" altLang="zh-CN" sz="1200"/>
              <a:t>pos</a:t>
            </a:r>
            <a:r>
              <a:rPr lang="zh-CN" altLang="en-US" sz="1200"/>
              <a:t>表示了词语在句子中的位置索引。例如，</a:t>
            </a:r>
            <a:r>
              <a:rPr lang="en-US" altLang="zh-CN" sz="1200"/>
              <a:t>“Are you OK ?”</a:t>
            </a:r>
            <a:r>
              <a:rPr lang="zh-CN" altLang="en-US" sz="1200"/>
              <a:t>中的</a:t>
            </a:r>
            <a:r>
              <a:rPr lang="en-US" altLang="zh-CN" sz="1200"/>
              <a:t>4</a:t>
            </a:r>
            <a:r>
              <a:rPr lang="zh-CN" altLang="en-US" sz="1200"/>
              <a:t>个单词的</a:t>
            </a:r>
            <a:r>
              <a:rPr lang="en-US" altLang="zh-CN" sz="1200"/>
              <a:t>pos</a:t>
            </a:r>
            <a:r>
              <a:rPr lang="zh-CN" altLang="en-US" sz="1200"/>
              <a:t>，就对应了</a:t>
            </a:r>
            <a:r>
              <a:rPr lang="en-US" altLang="zh-CN" sz="1200"/>
              <a:t>0</a:t>
            </a:r>
            <a:r>
              <a:rPr lang="zh-CN" altLang="en-US" sz="1200"/>
              <a:t>、</a:t>
            </a:r>
            <a:r>
              <a:rPr lang="en-US" altLang="zh-CN" sz="1200"/>
              <a:t>1</a:t>
            </a:r>
            <a:r>
              <a:rPr lang="zh-CN" altLang="en-US" sz="1200"/>
              <a:t>、</a:t>
            </a:r>
            <a:r>
              <a:rPr lang="en-US" altLang="zh-CN" sz="1200"/>
              <a:t>2</a:t>
            </a:r>
            <a:r>
              <a:rPr lang="zh-CN" altLang="en-US" sz="1200"/>
              <a:t>、</a:t>
            </a:r>
            <a:r>
              <a:rPr lang="en-US" altLang="zh-CN" sz="1200"/>
              <a:t>3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en-US" altLang="zh-CN" sz="1200"/>
              <a:t>i</a:t>
            </a:r>
            <a:r>
              <a:rPr lang="zh-CN" altLang="en-US" sz="1200"/>
              <a:t>表示了位置编码向量的索引的一半，对于同一个词的不同维度，偶数位的维度对应</a:t>
            </a:r>
            <a:r>
              <a:rPr lang="en-US" altLang="zh-CN" sz="1200"/>
              <a:t>2*i</a:t>
            </a:r>
            <a:r>
              <a:rPr lang="zh-CN" altLang="en-US" sz="1200"/>
              <a:t>，奇数位维度对应</a:t>
            </a:r>
            <a:r>
              <a:rPr lang="en-US" altLang="zh-CN" sz="1200"/>
              <a:t>2*i+1</a:t>
            </a:r>
            <a:r>
              <a:rPr lang="zh-CN" altLang="en-US" sz="1200"/>
              <a:t>。它们分别使用正弦</a:t>
            </a:r>
            <a:r>
              <a:rPr lang="en-US" altLang="zh-CN" sz="1200"/>
              <a:t>sin</a:t>
            </a:r>
            <a:r>
              <a:rPr lang="zh-CN" altLang="en-US" sz="1200"/>
              <a:t>和余弦</a:t>
            </a:r>
            <a:r>
              <a:rPr lang="en-US" altLang="zh-CN" sz="1200"/>
              <a:t>cos</a:t>
            </a:r>
            <a:r>
              <a:rPr lang="zh-CN" altLang="en-US" sz="1200"/>
              <a:t>来实现。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en-US" altLang="zh-CN" sz="1200"/>
              <a:t>d</a:t>
            </a:r>
            <a:r>
              <a:rPr lang="zh-CN" altLang="en-US" sz="1200"/>
              <a:t>表示了位置编码向量的总维度数。位置编码和词向量矩阵具有相同的维度，对于单词序列的每个维度，我们都要编码。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endParaRPr lang="zh-CN" altLang="en-US" sz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630" y="3602355"/>
            <a:ext cx="8041005" cy="18719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" y="3542030"/>
            <a:ext cx="2915920" cy="187134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位置编码的代码实现</a:t>
            </a:r>
            <a:endParaRPr lang="zh-CN" altLang="en-US" sz="36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6695"/>
            <a:ext cx="7396480" cy="487997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位置编码的理解难点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128905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请同学们仔细想一想，为什么给词向量的每个维度，加上正弦或余弦的常量位置编码，就能给这个词向量，加上位置信息呢？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为什么可以直接将词向量和位置编码相加？当添加位置编码后，为什么词向量就附加了位置信息呢？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将正弦和余弦的常量信息，直接加到词向量上，难道不会破坏词向量本身的信息吗？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换句话说，加上位置信息的词向量，还能表达出原来词向量所表达的语义信息吗？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5" y="3188335"/>
            <a:ext cx="9803765" cy="248983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为什么这是可行的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1058545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因为我们拥有绝对充足的训练数据，当训练数据的规模足够支撑深度学习模型的训练时，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对于词向量</a:t>
            </a:r>
            <a:r>
              <a:rPr lang="en-US" altLang="zh-CN" sz="1200"/>
              <a:t>+</a:t>
            </a:r>
            <a:r>
              <a:rPr lang="zh-CN" altLang="en-US" sz="1200"/>
              <a:t>位置编码这种复合特征的组合，可以进行深层次的区分和理解。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也就是说，我们会使用远大于词向量</a:t>
            </a:r>
            <a:r>
              <a:rPr lang="en-US" altLang="zh-CN" sz="1200"/>
              <a:t>+</a:t>
            </a:r>
            <a:r>
              <a:rPr lang="zh-CN" altLang="en-US" sz="1200"/>
              <a:t>位置编码，所有可能数量的训练数据，训练并整合</a:t>
            </a:r>
            <a:r>
              <a:rPr lang="en-US" altLang="zh-CN" sz="1200"/>
              <a:t>“</a:t>
            </a:r>
            <a:r>
              <a:rPr lang="zh-CN" altLang="en-US" sz="1200"/>
              <a:t>词向量</a:t>
            </a:r>
            <a:r>
              <a:rPr lang="en-US" altLang="zh-CN" sz="1200"/>
              <a:t>”+“</a:t>
            </a:r>
            <a:r>
              <a:rPr lang="zh-CN" altLang="en-US" sz="1200"/>
              <a:t>位置编码</a:t>
            </a:r>
            <a:r>
              <a:rPr lang="en-US" altLang="zh-CN" sz="1200"/>
              <a:t>”</a:t>
            </a:r>
            <a:r>
              <a:rPr lang="zh-CN" altLang="en-US" sz="1200"/>
              <a:t>后，得到的信息。</a:t>
            </a:r>
            <a:endParaRPr lang="zh-CN" altLang="en-US" sz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5" y="2988945"/>
            <a:ext cx="9803765" cy="248983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举例说明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1186815"/>
          </a:xfrm>
        </p:spPr>
        <p:txBody>
          <a:bodyPr>
            <a:normAutofit/>
          </a:bodyPr>
          <a:p>
            <a:pPr marL="0" indent="0" algn="l">
              <a:buClrTx/>
              <a:buSzTx/>
              <a:buNone/>
            </a:pPr>
            <a:r>
              <a:rPr lang="zh-CN" altLang="en-US" sz="1200"/>
              <a:t>设任意某个词向量是</a:t>
            </a:r>
            <a:r>
              <a:rPr lang="en-US" altLang="zh-CN" sz="1200"/>
              <a:t>w</a:t>
            </a:r>
            <a:r>
              <a:rPr lang="zh-CN" altLang="en-US" sz="1200"/>
              <a:t>，它可能出现在任意的位置</a:t>
            </a:r>
            <a:r>
              <a:rPr lang="en-US" altLang="zh-CN" sz="1200"/>
              <a:t>i</a:t>
            </a:r>
            <a:r>
              <a:rPr lang="zh-CN" altLang="en-US" sz="1200"/>
              <a:t>。设词向量</a:t>
            </a:r>
            <a:r>
              <a:rPr lang="en-US" altLang="zh-CN" sz="1200"/>
              <a:t>w</a:t>
            </a:r>
            <a:r>
              <a:rPr lang="zh-CN" altLang="en-US" sz="1200"/>
              <a:t>包含了</a:t>
            </a:r>
            <a:r>
              <a:rPr lang="en-US" altLang="zh-CN" sz="1200"/>
              <a:t>4</a:t>
            </a:r>
            <a:r>
              <a:rPr lang="zh-CN" altLang="en-US" sz="1200"/>
              <a:t>个维度，对应</a:t>
            </a:r>
            <a:r>
              <a:rPr lang="en-US" altLang="zh-CN" sz="1200"/>
              <a:t>4</a:t>
            </a:r>
            <a:r>
              <a:rPr lang="zh-CN" altLang="en-US" sz="1200"/>
              <a:t>个维度的位置编码为</a:t>
            </a:r>
            <a:r>
              <a:rPr lang="en-US" altLang="zh-CN" sz="1200"/>
              <a:t>pi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将这个词向量</a:t>
            </a:r>
            <a:r>
              <a:rPr lang="en-US" altLang="zh-CN" sz="1200"/>
              <a:t>w</a:t>
            </a:r>
            <a:r>
              <a:rPr lang="zh-CN" altLang="en-US" sz="1200"/>
              <a:t>加上位置</a:t>
            </a:r>
            <a:r>
              <a:rPr lang="en-US" altLang="zh-CN" sz="1200"/>
              <a:t>i</a:t>
            </a:r>
            <a:r>
              <a:rPr lang="zh-CN" altLang="en-US" sz="1200"/>
              <a:t>的编码</a:t>
            </a:r>
            <a:r>
              <a:rPr lang="en-US" altLang="zh-CN" sz="1200"/>
              <a:t>pi</a:t>
            </a:r>
            <a:r>
              <a:rPr lang="zh-CN" altLang="en-US" sz="1200"/>
              <a:t>，可以得到包含位置信息的词向量</a:t>
            </a:r>
            <a:r>
              <a:rPr lang="en-US" altLang="zh-CN" sz="1200"/>
              <a:t>xi</a:t>
            </a:r>
            <a:r>
              <a:rPr lang="zh-CN" altLang="en-US" sz="1200"/>
              <a:t>。这里的</a:t>
            </a:r>
            <a:r>
              <a:rPr lang="en-US" altLang="zh-CN" sz="1200"/>
              <a:t>i</a:t>
            </a:r>
            <a:r>
              <a:rPr lang="zh-CN" altLang="en-US" sz="1200"/>
              <a:t>有可能是</a:t>
            </a:r>
            <a:r>
              <a:rPr lang="en-US" altLang="zh-CN" sz="1200"/>
              <a:t>0</a:t>
            </a:r>
            <a:r>
              <a:rPr lang="zh-CN" altLang="en-US" sz="1200"/>
              <a:t>、</a:t>
            </a:r>
            <a:r>
              <a:rPr lang="en-US" altLang="zh-CN" sz="1200"/>
              <a:t>1</a:t>
            </a:r>
            <a:r>
              <a:rPr lang="zh-CN" altLang="en-US" sz="1200"/>
              <a:t>、</a:t>
            </a:r>
            <a:r>
              <a:rPr lang="en-US" altLang="zh-CN" sz="1200"/>
              <a:t>2</a:t>
            </a:r>
            <a:r>
              <a:rPr lang="zh-CN" altLang="en-US" sz="1200"/>
              <a:t>等等任何位置，这样我们会得到新向量</a:t>
            </a:r>
            <a:r>
              <a:rPr lang="en-US" altLang="zh-CN" sz="1200"/>
              <a:t>x0</a:t>
            </a:r>
            <a:r>
              <a:rPr lang="zh-CN" altLang="en-US" sz="1200"/>
              <a:t>、</a:t>
            </a:r>
            <a:r>
              <a:rPr lang="en-US" altLang="zh-CN" sz="1200"/>
              <a:t>x1</a:t>
            </a:r>
            <a:r>
              <a:rPr lang="zh-CN" altLang="en-US" sz="1200"/>
              <a:t>、</a:t>
            </a:r>
            <a:r>
              <a:rPr lang="en-US" altLang="zh-CN" sz="1200"/>
              <a:t>x2</a:t>
            </a:r>
            <a:r>
              <a:rPr lang="zh-CN" altLang="en-US" sz="1200"/>
              <a:t>等等。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由于数据量足够大，所以在训练数据中，一定会出现过</a:t>
            </a:r>
            <a:r>
              <a:rPr lang="en-US" altLang="zh-CN" sz="1200"/>
              <a:t>x0</a:t>
            </a:r>
            <a:r>
              <a:rPr lang="zh-CN" altLang="en-US" sz="1200"/>
              <a:t>、</a:t>
            </a:r>
            <a:r>
              <a:rPr lang="en-US" altLang="zh-CN" sz="1200"/>
              <a:t>x1</a:t>
            </a:r>
            <a:r>
              <a:rPr lang="zh-CN" altLang="en-US" sz="1200"/>
              <a:t>、</a:t>
            </a:r>
            <a:r>
              <a:rPr lang="en-US" altLang="zh-CN" sz="1200"/>
              <a:t>x2</a:t>
            </a:r>
            <a:r>
              <a:rPr lang="zh-CN" altLang="en-US" sz="1200"/>
              <a:t>这些新的组合向量。因此模型就会理解原向量</a:t>
            </a:r>
            <a:r>
              <a:rPr lang="en-US" altLang="zh-CN" sz="1200"/>
              <a:t>w</a:t>
            </a:r>
            <a:r>
              <a:rPr lang="zh-CN" altLang="en-US" sz="1200"/>
              <a:t>，在不同位置的不同表示。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换句话说，实际上我们就是在训练</a:t>
            </a:r>
            <a:r>
              <a:rPr lang="en-US" altLang="zh-CN" sz="1200"/>
              <a:t>“</a:t>
            </a:r>
            <a:r>
              <a:rPr lang="zh-CN" altLang="en-US" sz="1200"/>
              <a:t>词向量</a:t>
            </a:r>
            <a:r>
              <a:rPr lang="en-US" altLang="zh-CN" sz="1200"/>
              <a:t>+</a:t>
            </a:r>
            <a:r>
              <a:rPr lang="zh-CN" altLang="en-US" sz="1200"/>
              <a:t>位置信息</a:t>
            </a:r>
            <a:r>
              <a:rPr lang="en-US" altLang="zh-CN" sz="1200"/>
              <a:t>”</a:t>
            </a:r>
            <a:r>
              <a:rPr lang="zh-CN" altLang="en-US" sz="1200"/>
              <a:t>的新特征。将</a:t>
            </a:r>
            <a:r>
              <a:rPr lang="en-US" altLang="zh-CN" sz="1200"/>
              <a:t>“</a:t>
            </a:r>
            <a:r>
              <a:rPr lang="zh-CN" altLang="en-US" sz="1200"/>
              <a:t>词向量</a:t>
            </a:r>
            <a:r>
              <a:rPr lang="en-US" altLang="zh-CN" sz="1200"/>
              <a:t>”w</a:t>
            </a:r>
            <a:r>
              <a:rPr lang="zh-CN" altLang="en-US" sz="1200"/>
              <a:t>和不同的</a:t>
            </a:r>
            <a:r>
              <a:rPr lang="en-US" altLang="zh-CN" sz="1200"/>
              <a:t>“</a:t>
            </a:r>
            <a:r>
              <a:rPr lang="zh-CN" altLang="en-US" sz="1200"/>
              <a:t>位置信息</a:t>
            </a:r>
            <a:r>
              <a:rPr lang="en-US" altLang="zh-CN" sz="1200"/>
              <a:t>”pi</a:t>
            </a:r>
            <a:r>
              <a:rPr lang="zh-CN" altLang="en-US" sz="1200"/>
              <a:t>进行组合，极大的丰富了输入特征。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" y="3429000"/>
            <a:ext cx="8281035" cy="1951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595" y="3183255"/>
            <a:ext cx="2747645" cy="25323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1"/>
          <p:cNvSpPr>
            <a:spLocks noGrp="1"/>
          </p:cNvSpPr>
          <p:nvPr/>
        </p:nvSpPr>
        <p:spPr>
          <a:xfrm>
            <a:off x="2169795" y="2755265"/>
            <a:ext cx="8317230" cy="795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800">
                <a:sym typeface="+mn-ea"/>
              </a:rPr>
              <a:t>什么是</a:t>
            </a:r>
            <a:r>
              <a:rPr lang="en-US" altLang="zh-CN" sz="4800">
                <a:sym typeface="+mn-ea"/>
              </a:rPr>
              <a:t>Transformer</a:t>
            </a:r>
            <a:r>
              <a:rPr lang="zh-CN" altLang="en-US" sz="4800">
                <a:sym typeface="+mn-ea"/>
              </a:rPr>
              <a:t>模型</a:t>
            </a:r>
            <a:endParaRPr lang="zh-CN" altLang="en-US" sz="48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举例说明</a:t>
            </a:r>
            <a:r>
              <a:rPr lang="en-US" altLang="zh-CN" sz="3600"/>
              <a:t>2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6715" y="1524635"/>
            <a:ext cx="11359515" cy="1515745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设有</a:t>
            </a:r>
            <a:r>
              <a:rPr lang="en-US" altLang="zh-CN" sz="1200"/>
              <a:t>a</a:t>
            </a:r>
            <a:r>
              <a:rPr lang="zh-CN" altLang="en-US" sz="1200"/>
              <a:t>、</a:t>
            </a:r>
            <a:r>
              <a:rPr lang="en-US" altLang="zh-CN" sz="1200"/>
              <a:t>b</a:t>
            </a:r>
            <a:r>
              <a:rPr lang="zh-CN" altLang="en-US" sz="1200"/>
              <a:t>、</a:t>
            </a:r>
            <a:r>
              <a:rPr lang="en-US" altLang="zh-CN" sz="1200"/>
              <a:t>c</a:t>
            </a:r>
            <a:r>
              <a:rPr lang="zh-CN" altLang="en-US" sz="1200"/>
              <a:t>三个词语，</a:t>
            </a:r>
            <a:r>
              <a:rPr lang="en-US" altLang="zh-CN" sz="1200"/>
              <a:t>x</a:t>
            </a:r>
            <a:r>
              <a:rPr lang="zh-CN" altLang="en-US" sz="1200"/>
              <a:t>、</a:t>
            </a:r>
            <a:r>
              <a:rPr lang="en-US" altLang="zh-CN" sz="1200"/>
              <a:t>y</a:t>
            </a:r>
            <a:r>
              <a:rPr lang="zh-CN" altLang="en-US" sz="1200"/>
              <a:t>、</a:t>
            </a:r>
            <a:r>
              <a:rPr lang="en-US" altLang="zh-CN" sz="1200"/>
              <a:t>z</a:t>
            </a:r>
            <a:r>
              <a:rPr lang="zh-CN" altLang="en-US" sz="1200"/>
              <a:t>三个位置编码，它们都使用</a:t>
            </a:r>
            <a:r>
              <a:rPr lang="en-US" altLang="zh-CN" sz="1200"/>
              <a:t>4</a:t>
            </a:r>
            <a:r>
              <a:rPr lang="zh-CN" altLang="en-US" sz="1200"/>
              <a:t>个维度进行表示。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通过不同词语和不同的位置编码的组合，可以得到</a:t>
            </a:r>
            <a:r>
              <a:rPr lang="en-US" altLang="zh-CN" sz="1200"/>
              <a:t>9</a:t>
            </a:r>
            <a:r>
              <a:rPr lang="zh-CN" altLang="en-US" sz="1200"/>
              <a:t>个新的词语，</a:t>
            </a:r>
            <a:r>
              <a:rPr lang="en-US" altLang="zh-CN" sz="1200"/>
              <a:t>a+x</a:t>
            </a:r>
            <a:r>
              <a:rPr lang="zh-CN" altLang="en-US" sz="1200"/>
              <a:t>、</a:t>
            </a:r>
            <a:r>
              <a:rPr lang="en-US" altLang="zh-CN" sz="1200"/>
              <a:t>a+y</a:t>
            </a:r>
            <a:r>
              <a:rPr lang="zh-CN" altLang="en-US" sz="1200"/>
              <a:t>、</a:t>
            </a:r>
            <a:r>
              <a:rPr lang="en-US" altLang="zh-CN" sz="1200"/>
              <a:t>a+z</a:t>
            </a:r>
            <a:r>
              <a:rPr lang="zh-CN" altLang="en-US" sz="1200"/>
              <a:t>；</a:t>
            </a:r>
            <a:r>
              <a:rPr lang="en-US" altLang="zh-CN" sz="1200"/>
              <a:t>b+x</a:t>
            </a:r>
            <a:r>
              <a:rPr lang="zh-CN" altLang="en-US" sz="1200"/>
              <a:t>、</a:t>
            </a:r>
            <a:r>
              <a:rPr lang="en-US" altLang="zh-CN" sz="1200"/>
              <a:t>b+y</a:t>
            </a:r>
            <a:r>
              <a:rPr lang="zh-CN" altLang="en-US" sz="1200"/>
              <a:t>、</a:t>
            </a:r>
            <a:r>
              <a:rPr lang="en-US" altLang="zh-CN" sz="1200"/>
              <a:t>b+z</a:t>
            </a:r>
            <a:r>
              <a:rPr lang="zh-CN" altLang="en-US" sz="1200"/>
              <a:t>；</a:t>
            </a:r>
            <a:r>
              <a:rPr lang="en-US" altLang="zh-CN" sz="1200"/>
              <a:t>c+x</a:t>
            </a:r>
            <a:r>
              <a:rPr lang="zh-CN" altLang="en-US" sz="1200"/>
              <a:t>、</a:t>
            </a:r>
            <a:r>
              <a:rPr lang="en-US" altLang="zh-CN" sz="1200"/>
              <a:t>c+y</a:t>
            </a:r>
            <a:r>
              <a:rPr lang="zh-CN" altLang="en-US" sz="1200"/>
              <a:t>、</a:t>
            </a:r>
            <a:r>
              <a:rPr lang="en-US" altLang="zh-CN" sz="1200"/>
              <a:t>c+z</a:t>
            </a:r>
            <a:r>
              <a:rPr lang="zh-CN" altLang="en-US" sz="1200"/>
              <a:t>。</a:t>
            </a:r>
            <a:r>
              <a:rPr lang="en-US" altLang="zh-CN" sz="1200"/>
              <a:t>Transformer</a:t>
            </a:r>
            <a:r>
              <a:rPr lang="zh-CN" altLang="en-US" sz="1200"/>
              <a:t>会进一步对这</a:t>
            </a:r>
            <a:r>
              <a:rPr lang="en-US" altLang="zh-CN" sz="1200"/>
              <a:t>9</a:t>
            </a:r>
            <a:r>
              <a:rPr lang="zh-CN" altLang="en-US" sz="1200"/>
              <a:t>个新的词语进行训练。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由于我们有足够多的训练数据，这样任意词语</a:t>
            </a:r>
            <a:r>
              <a:rPr lang="en-US" altLang="zh-CN" sz="1200"/>
              <a:t>a</a:t>
            </a:r>
            <a:r>
              <a:rPr lang="zh-CN" altLang="en-US" sz="1200"/>
              <a:t>、</a:t>
            </a:r>
            <a:r>
              <a:rPr lang="en-US" altLang="zh-CN" sz="1200"/>
              <a:t>b</a:t>
            </a:r>
            <a:r>
              <a:rPr lang="zh-CN" altLang="en-US" sz="1200"/>
              <a:t>、</a:t>
            </a:r>
            <a:r>
              <a:rPr lang="en-US" altLang="zh-CN" sz="1200"/>
              <a:t>c</a:t>
            </a:r>
            <a:r>
              <a:rPr lang="zh-CN" altLang="en-US" sz="1200"/>
              <a:t>在任意位置</a:t>
            </a:r>
            <a:r>
              <a:rPr lang="en-US" altLang="zh-CN" sz="1200"/>
              <a:t>x</a:t>
            </a:r>
            <a:r>
              <a:rPr lang="zh-CN" altLang="en-US" sz="1200"/>
              <a:t>、</a:t>
            </a:r>
            <a:r>
              <a:rPr lang="en-US" altLang="zh-CN" sz="1200"/>
              <a:t>y</a:t>
            </a:r>
            <a:r>
              <a:rPr lang="zh-CN" altLang="en-US" sz="1200"/>
              <a:t>、</a:t>
            </a:r>
            <a:r>
              <a:rPr lang="en-US" altLang="zh-CN" sz="1200"/>
              <a:t>z</a:t>
            </a:r>
            <a:r>
              <a:rPr lang="zh-CN" altLang="en-US" sz="1200"/>
              <a:t>的情况，都会在训练数据中出现。我们不必担心由于特征过多导致的过拟合问题。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由于模型是足够深的神经网络，因此会有足够多的参数对这些信息进行理解。这样模型最终就能理解词语在不同位置的语义信息了。</a:t>
            </a:r>
            <a:endParaRPr lang="zh-CN" altLang="en-US" sz="1200"/>
          </a:p>
        </p:txBody>
      </p:sp>
      <p:graphicFrame>
        <p:nvGraphicFramePr>
          <p:cNvPr id="6" name="对象 5"/>
          <p:cNvGraphicFramePr/>
          <p:nvPr/>
        </p:nvGraphicFramePr>
        <p:xfrm>
          <a:off x="1967865" y="2907030"/>
          <a:ext cx="5939790" cy="3484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9213850" imgH="5403850" progId="Paint.Picture">
                  <p:embed/>
                </p:oleObj>
              </mc:Choice>
              <mc:Fallback>
                <p:oleObj name="" r:id="rId2" imgW="9213850" imgH="54038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67865" y="2907030"/>
                        <a:ext cx="5939790" cy="3484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碰撞问题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115189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有一种特殊情况，这种情况在数学上被称为</a:t>
            </a:r>
            <a:r>
              <a:rPr lang="en-US" altLang="zh-CN" sz="1200"/>
              <a:t>“</a:t>
            </a:r>
            <a:r>
              <a:rPr lang="zh-CN" altLang="en-US" sz="1200"/>
              <a:t>碰撞</a:t>
            </a:r>
            <a:r>
              <a:rPr lang="en-US" altLang="zh-CN" sz="1200"/>
              <a:t>”</a:t>
            </a:r>
            <a:r>
              <a:rPr lang="zh-CN" altLang="en-US" sz="1200"/>
              <a:t>。也就是不同的词向量和位置编码的组合结果，恰好是相同的向量表示。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例如，当</a:t>
            </a:r>
            <a:r>
              <a:rPr lang="en-US" altLang="zh-CN" sz="1200"/>
              <a:t>a+x=b+y</a:t>
            </a:r>
            <a:r>
              <a:rPr lang="zh-CN" altLang="en-US" sz="1200"/>
              <a:t>这种情况出现时，就会使训练数据产生歧义。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但是，由于每个词都是高维度的表示，即使某个维度出现了</a:t>
            </a:r>
            <a:r>
              <a:rPr lang="en-US" altLang="zh-CN" sz="1200"/>
              <a:t>“</a:t>
            </a:r>
            <a:r>
              <a:rPr lang="zh-CN" altLang="en-US" sz="1200"/>
              <a:t>碰撞</a:t>
            </a:r>
            <a:r>
              <a:rPr lang="en-US" altLang="zh-CN" sz="1200"/>
              <a:t>”</a:t>
            </a:r>
            <a:r>
              <a:rPr lang="zh-CN" altLang="en-US" sz="1200"/>
              <a:t>，所有维度都出现</a:t>
            </a:r>
            <a:r>
              <a:rPr lang="en-US" altLang="zh-CN" sz="1200"/>
              <a:t>“</a:t>
            </a:r>
            <a:r>
              <a:rPr lang="zh-CN" altLang="en-US" sz="1200"/>
              <a:t>碰撞</a:t>
            </a:r>
            <a:r>
              <a:rPr lang="en-US" altLang="zh-CN" sz="1200"/>
              <a:t>”</a:t>
            </a:r>
            <a:r>
              <a:rPr lang="zh-CN" altLang="en-US" sz="1200"/>
              <a:t>的概率几乎为</a:t>
            </a:r>
            <a:r>
              <a:rPr lang="en-US" altLang="zh-CN" sz="1200"/>
              <a:t>0</a:t>
            </a:r>
            <a:r>
              <a:rPr lang="zh-CN" altLang="en-US" sz="1200"/>
              <a:t>。因此，我们完全不用担心这种情况的发生。</a:t>
            </a:r>
            <a:endParaRPr lang="zh-CN" altLang="en-US" sz="1200"/>
          </a:p>
        </p:txBody>
      </p:sp>
      <p:graphicFrame>
        <p:nvGraphicFramePr>
          <p:cNvPr id="5" name="对象 4"/>
          <p:cNvGraphicFramePr/>
          <p:nvPr/>
        </p:nvGraphicFramePr>
        <p:xfrm>
          <a:off x="1985010" y="2901950"/>
          <a:ext cx="7219315" cy="3303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8312150" imgH="3803650" progId="Paint.Picture">
                  <p:embed/>
                </p:oleObj>
              </mc:Choice>
              <mc:Fallback>
                <p:oleObj name="" r:id="rId2" imgW="8312150" imgH="38036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5010" y="2901950"/>
                        <a:ext cx="7219315" cy="3303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常用的位置编码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3725" y="1442720"/>
            <a:ext cx="10515600" cy="61849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实际上有非常多的位置编码设计方法，目前主流为</a:t>
            </a:r>
            <a:r>
              <a:rPr lang="en-US" altLang="zh-CN" sz="1200"/>
              <a:t>RoPE</a:t>
            </a:r>
            <a:r>
              <a:rPr lang="zh-CN" altLang="en-US" sz="1200"/>
              <a:t>，可训练的位置编码最容易实现。</a:t>
            </a:r>
            <a:endParaRPr lang="en-US" altLang="zh-CN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外推能力强的编码</a:t>
            </a:r>
            <a:r>
              <a:rPr lang="en-US" altLang="zh-CN" sz="1200"/>
              <a:t> </a:t>
            </a:r>
            <a:r>
              <a:rPr lang="zh-CN" altLang="en-US" sz="1200"/>
              <a:t>可以用于</a:t>
            </a:r>
            <a:r>
              <a:rPr lang="en-US" altLang="zh-CN" sz="1200"/>
              <a:t> </a:t>
            </a:r>
            <a:r>
              <a:rPr lang="zh-CN" altLang="en-US" sz="1200"/>
              <a:t>长文本处理、长文生成、大模型应用；而外推能力差的（如</a:t>
            </a:r>
            <a:r>
              <a:rPr lang="en-US" altLang="zh-CN" sz="1200"/>
              <a:t> Learnable</a:t>
            </a:r>
            <a:r>
              <a:rPr lang="zh-CN" altLang="en-US" sz="1200"/>
              <a:t>）只适合在固定长度任务上使用。</a:t>
            </a:r>
            <a:endParaRPr lang="zh-CN" altLang="en-US" sz="12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0" y="2602865"/>
            <a:ext cx="5074920" cy="2621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" y="2602865"/>
            <a:ext cx="5560695" cy="247840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1"/>
          <p:cNvSpPr>
            <a:spLocks noGrp="1"/>
          </p:cNvSpPr>
          <p:nvPr/>
        </p:nvSpPr>
        <p:spPr>
          <a:xfrm>
            <a:off x="2030095" y="2755265"/>
            <a:ext cx="8317230" cy="795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800">
                <a:sym typeface="+mn-ea"/>
              </a:rPr>
              <a:t>层归一化</a:t>
            </a:r>
            <a:r>
              <a:rPr lang="en-US" altLang="zh-CN" sz="4800">
                <a:sym typeface="+mn-ea"/>
              </a:rPr>
              <a:t>LayerNormalization</a:t>
            </a:r>
            <a:endParaRPr lang="zh-CN" altLang="en-US" sz="48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层归一化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7210" y="1496060"/>
            <a:ext cx="9765030" cy="654050"/>
          </a:xfrm>
        </p:spPr>
        <p:txBody>
          <a:bodyPr/>
          <a:p>
            <a:pPr marL="0" indent="0">
              <a:buNone/>
            </a:pPr>
            <a:r>
              <a:rPr lang="zh-CN" altLang="en-US" sz="1200">
                <a:sym typeface="+mn-ea"/>
              </a:rPr>
              <a:t>层归一化</a:t>
            </a:r>
            <a:r>
              <a:rPr lang="en-US" altLang="zh-CN" sz="1200">
                <a:sym typeface="+mn-ea"/>
              </a:rPr>
              <a:t>LayerNorm</a:t>
            </a:r>
            <a:r>
              <a:rPr lang="zh-CN" altLang="en-US" sz="1200">
                <a:sym typeface="+mn-ea"/>
              </a:rPr>
              <a:t>，是</a:t>
            </a:r>
            <a:r>
              <a:rPr lang="en-US" altLang="zh-CN" sz="1200">
                <a:sym typeface="+mn-ea"/>
              </a:rPr>
              <a:t>Transformer</a:t>
            </a:r>
            <a:r>
              <a:rPr lang="zh-CN" altLang="en-US" sz="1200">
                <a:sym typeface="+mn-ea"/>
              </a:rPr>
              <a:t>模型中的重要组件。也是处理</a:t>
            </a:r>
            <a:r>
              <a:rPr lang="en-US" altLang="zh-CN" sz="1200">
                <a:sym typeface="+mn-ea"/>
              </a:rPr>
              <a:t>NLP</a:t>
            </a:r>
            <a:r>
              <a:rPr lang="zh-CN" altLang="en-US" sz="1200">
                <a:sym typeface="+mn-ea"/>
              </a:rPr>
              <a:t>问题的必要组件。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sym typeface="+mn-ea"/>
              </a:rPr>
              <a:t>下面会重点讲解</a:t>
            </a:r>
            <a:r>
              <a:rPr lang="en-US" altLang="zh-CN" sz="1200">
                <a:sym typeface="+mn-ea"/>
              </a:rPr>
              <a:t>3</a:t>
            </a:r>
            <a:r>
              <a:rPr lang="zh-CN" altLang="en-US" sz="1200">
                <a:sym typeface="+mn-ea"/>
              </a:rPr>
              <a:t>个方面，</a:t>
            </a:r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ym typeface="+mn-ea"/>
              </a:rPr>
              <a:t>层归一化的计算方法、</a:t>
            </a:r>
            <a:r>
              <a:rPr lang="en-US" altLang="zh-CN" sz="1200">
                <a:sym typeface="+mn-ea"/>
              </a:rPr>
              <a:t>2.</a:t>
            </a:r>
            <a:r>
              <a:rPr lang="zh-CN" altLang="en-US" sz="1200">
                <a:sym typeface="+mn-ea"/>
              </a:rPr>
              <a:t>如何使用层归一化、</a:t>
            </a:r>
            <a:r>
              <a:rPr lang="en-US" altLang="zh-CN" sz="1200">
                <a:sym typeface="+mn-ea"/>
              </a:rPr>
              <a:t>3.</a:t>
            </a:r>
            <a:r>
              <a:rPr lang="zh-CN" altLang="en-US" sz="1200">
                <a:sym typeface="+mn-ea"/>
              </a:rPr>
              <a:t>为什么</a:t>
            </a:r>
            <a:r>
              <a:rPr lang="en-US" altLang="zh-CN" sz="1200">
                <a:sym typeface="+mn-ea"/>
              </a:rPr>
              <a:t>Transformer</a:t>
            </a:r>
            <a:r>
              <a:rPr lang="zh-CN" altLang="en-US" sz="1200">
                <a:sym typeface="+mn-ea"/>
              </a:rPr>
              <a:t>使用层归一化。</a:t>
            </a:r>
            <a:endParaRPr lang="zh-CN" altLang="en-US" sz="12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75" y="2201545"/>
            <a:ext cx="2621280" cy="418719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什么是层归一化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0" y="1480820"/>
            <a:ext cx="10634345" cy="1000125"/>
          </a:xfrm>
        </p:spPr>
        <p:txBody>
          <a:bodyPr/>
          <a:p>
            <a:pPr marL="0" indent="0">
              <a:buNone/>
            </a:pPr>
            <a:r>
              <a:rPr lang="zh-CN" altLang="en-US" sz="1200">
                <a:sym typeface="+mn-ea"/>
              </a:rPr>
              <a:t>层归一化，</a:t>
            </a:r>
            <a:r>
              <a:rPr lang="en-US" altLang="zh-CN" sz="1200">
                <a:sym typeface="+mn-ea"/>
              </a:rPr>
              <a:t>Layer Normalization</a:t>
            </a:r>
            <a:r>
              <a:rPr lang="zh-CN" altLang="en-US" sz="1200">
                <a:sym typeface="+mn-ea"/>
              </a:rPr>
              <a:t>，是一种用于神经网络的归一化技术。它的作用是稳定神经网络的训练，避免训练中产生梯度消失或梯度爆炸等问题。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sym typeface="+mn-ea"/>
              </a:rPr>
              <a:t>层归一化，会对神经网络某一层的所有神经元的输出结果，进行归一化计算。例如，假设神经网络的某一层中有</a:t>
            </a:r>
            <a:r>
              <a:rPr lang="en-US" altLang="zh-CN" sz="1200">
                <a:sym typeface="+mn-ea"/>
              </a:rPr>
              <a:t>4</a:t>
            </a:r>
            <a:r>
              <a:rPr lang="zh-CN" altLang="en-US" sz="1200">
                <a:sym typeface="+mn-ea"/>
              </a:rPr>
              <a:t>个神经元。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sym typeface="+mn-ea"/>
              </a:rPr>
              <a:t>将某个样本输入至神经网络计算，对于这一层，会输出</a:t>
            </a:r>
            <a:r>
              <a:rPr lang="en-US" altLang="zh-CN" sz="1200">
                <a:sym typeface="+mn-ea"/>
              </a:rPr>
              <a:t>4</a:t>
            </a:r>
            <a:r>
              <a:rPr lang="zh-CN" altLang="en-US" sz="1200">
                <a:sym typeface="+mn-ea"/>
              </a:rPr>
              <a:t>个结果，设为</a:t>
            </a:r>
            <a:r>
              <a:rPr lang="en-US" altLang="zh-CN" sz="1200">
                <a:sym typeface="+mn-ea"/>
              </a:rPr>
              <a:t>x1</a:t>
            </a:r>
            <a:r>
              <a:rPr lang="zh-CN" altLang="en-US" sz="1200">
                <a:sym typeface="+mn-ea"/>
              </a:rPr>
              <a:t>、</a:t>
            </a:r>
            <a:r>
              <a:rPr lang="en-US" altLang="zh-CN" sz="1200">
                <a:sym typeface="+mn-ea"/>
              </a:rPr>
              <a:t>x2</a:t>
            </a:r>
            <a:r>
              <a:rPr lang="zh-CN" altLang="en-US" sz="1200">
                <a:sym typeface="+mn-ea"/>
              </a:rPr>
              <a:t>、</a:t>
            </a:r>
            <a:r>
              <a:rPr lang="en-US" altLang="zh-CN" sz="1200">
                <a:sym typeface="+mn-ea"/>
              </a:rPr>
              <a:t>x3</a:t>
            </a:r>
            <a:r>
              <a:rPr lang="zh-CN" altLang="en-US" sz="1200">
                <a:sym typeface="+mn-ea"/>
              </a:rPr>
              <a:t>、</a:t>
            </a:r>
            <a:r>
              <a:rPr lang="en-US" altLang="zh-CN" sz="1200">
                <a:sym typeface="+mn-ea"/>
              </a:rPr>
              <a:t>x4</a:t>
            </a:r>
            <a:r>
              <a:rPr lang="zh-CN" altLang="en-US" sz="1200">
                <a:sym typeface="+mn-ea"/>
              </a:rPr>
              <a:t>。层归一化，就会对</a:t>
            </a:r>
            <a:r>
              <a:rPr lang="en-US" altLang="zh-CN" sz="1200">
                <a:sym typeface="+mn-ea"/>
              </a:rPr>
              <a:t>x1</a:t>
            </a:r>
            <a:r>
              <a:rPr lang="zh-CN" altLang="en-US" sz="1200">
                <a:sym typeface="+mn-ea"/>
              </a:rPr>
              <a:t>到</a:t>
            </a:r>
            <a:r>
              <a:rPr lang="en-US" altLang="zh-CN" sz="1200">
                <a:sym typeface="+mn-ea"/>
              </a:rPr>
              <a:t>x4</a:t>
            </a:r>
            <a:r>
              <a:rPr lang="zh-CN" altLang="en-US" sz="1200">
                <a:sym typeface="+mn-ea"/>
              </a:rPr>
              <a:t>，这</a:t>
            </a:r>
            <a:r>
              <a:rPr lang="en-US" altLang="zh-CN" sz="1200">
                <a:sym typeface="+mn-ea"/>
              </a:rPr>
              <a:t>4</a:t>
            </a:r>
            <a:r>
              <a:rPr lang="zh-CN" altLang="en-US" sz="1200">
                <a:sym typeface="+mn-ea"/>
              </a:rPr>
              <a:t>个结果进行计算。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40" y="2558415"/>
            <a:ext cx="8098790" cy="370141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层归一化的计算公式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0" y="1480820"/>
            <a:ext cx="10890885" cy="75501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1200">
                <a:sym typeface="+mn-ea"/>
              </a:rPr>
              <a:t>在公式中，</a:t>
            </a:r>
            <a:r>
              <a:rPr lang="en-US" altLang="zh-CN" sz="1200">
                <a:sym typeface="+mn-ea"/>
              </a:rPr>
              <a:t>xi</a:t>
            </a:r>
            <a:r>
              <a:rPr lang="zh-CN" altLang="en-US" sz="1200">
                <a:sym typeface="+mn-ea"/>
              </a:rPr>
              <a:t>表示神经网络某一层中的第</a:t>
            </a:r>
            <a:r>
              <a:rPr lang="en-US" altLang="zh-CN" sz="1200">
                <a:sym typeface="+mn-ea"/>
              </a:rPr>
              <a:t>i</a:t>
            </a:r>
            <a:r>
              <a:rPr lang="zh-CN" altLang="en-US" sz="1200">
                <a:sym typeface="+mn-ea"/>
              </a:rPr>
              <a:t>个神经元的输出。</a:t>
            </a:r>
            <a:r>
              <a:rPr lang="en-US" altLang="zh-CN" sz="1200">
                <a:sym typeface="+mn-ea"/>
              </a:rPr>
              <a:t>μ</a:t>
            </a:r>
            <a:r>
              <a:rPr lang="zh-CN" altLang="en-US" sz="1200">
                <a:sym typeface="+mn-ea"/>
              </a:rPr>
              <a:t>是这一层所有神经元输出的是平均值，</a:t>
            </a:r>
            <a:r>
              <a:rPr lang="en-US" altLang="zh-CN" sz="1200">
                <a:sym typeface="+mn-ea"/>
              </a:rPr>
              <a:t>σ</a:t>
            </a:r>
            <a:r>
              <a:rPr lang="zh-CN" altLang="en-US" sz="1200">
                <a:sym typeface="+mn-ea"/>
              </a:rPr>
              <a:t>是标准差，</a:t>
            </a:r>
            <a:r>
              <a:rPr lang="en-US" altLang="zh-CN" sz="1200">
                <a:sym typeface="+mn-ea"/>
              </a:rPr>
              <a:t>x-hat</a:t>
            </a:r>
            <a:r>
              <a:rPr lang="zh-CN" altLang="en-US" sz="1200">
                <a:sym typeface="+mn-ea"/>
              </a:rPr>
              <a:t>就是层归一化的计算结果。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sym typeface="+mn-ea"/>
              </a:rPr>
              <a:t>公式中的</a:t>
            </a:r>
            <a:r>
              <a:rPr lang="en-US" altLang="en-US" sz="1200">
                <a:sym typeface="+mn-ea"/>
              </a:rPr>
              <a:t>ϵ</a:t>
            </a:r>
            <a:r>
              <a:rPr lang="zh-CN" altLang="en-US" sz="1200">
                <a:sym typeface="+mn-ea"/>
              </a:rPr>
              <a:t>用于防止分母为</a:t>
            </a:r>
            <a:r>
              <a:rPr lang="en-US" altLang="zh-CN" sz="1200">
                <a:sym typeface="+mn-ea"/>
              </a:rPr>
              <a:t>0</a:t>
            </a:r>
            <a:r>
              <a:rPr lang="zh-CN" altLang="en-US" sz="1200">
                <a:sym typeface="+mn-ea"/>
              </a:rPr>
              <a:t>，它是一个很小的值，为了简化计算过程，可以省略</a:t>
            </a:r>
            <a:r>
              <a:rPr lang="en-US" altLang="zh-CN" sz="1200">
                <a:sym typeface="+mn-ea"/>
              </a:rPr>
              <a:t>ε</a:t>
            </a:r>
            <a:r>
              <a:rPr lang="zh-CN" altLang="en-US" sz="1200">
                <a:sym typeface="+mn-ea"/>
              </a:rPr>
              <a:t>，将公式简化为，</a:t>
            </a:r>
            <a:r>
              <a:rPr lang="en-US" altLang="zh-CN" sz="1200">
                <a:sym typeface="+mn-ea"/>
              </a:rPr>
              <a:t>x</a:t>
            </a:r>
            <a:r>
              <a:rPr lang="zh-CN" altLang="en-US" sz="1200">
                <a:sym typeface="+mn-ea"/>
              </a:rPr>
              <a:t>减</a:t>
            </a:r>
            <a:r>
              <a:rPr lang="en-US" altLang="zh-CN" sz="1200">
                <a:sym typeface="+mn-ea"/>
              </a:rPr>
              <a:t>μ</a:t>
            </a:r>
            <a:r>
              <a:rPr lang="zh-CN" altLang="en-US" sz="1200">
                <a:sym typeface="+mn-ea"/>
              </a:rPr>
              <a:t>除以</a:t>
            </a:r>
            <a:r>
              <a:rPr lang="en-US" altLang="zh-CN" sz="1200">
                <a:sym typeface="+mn-ea"/>
              </a:rPr>
              <a:t>σ</a:t>
            </a:r>
            <a:r>
              <a:rPr lang="zh-CN" altLang="en-US" sz="1200">
                <a:sym typeface="+mn-ea"/>
              </a:rPr>
              <a:t>。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15" y="2561590"/>
            <a:ext cx="8674100" cy="285242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平均值</a:t>
            </a:r>
            <a:r>
              <a:rPr lang="en-US" altLang="zh-CN" sz="3600"/>
              <a:t>μ</a:t>
            </a:r>
            <a:r>
              <a:rPr lang="zh-CN" altLang="en-US" sz="3600"/>
              <a:t>和标准差</a:t>
            </a:r>
            <a:r>
              <a:rPr lang="en-US" altLang="zh-CN" sz="3600"/>
              <a:t>σ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0" y="1612900"/>
            <a:ext cx="9088755" cy="1299845"/>
          </a:xfrm>
        </p:spPr>
        <p:txBody>
          <a:bodyPr/>
          <a:p>
            <a:pPr marL="0" indent="0">
              <a:buNone/>
            </a:pPr>
            <a:r>
              <a:rPr lang="zh-CN" altLang="en-US" sz="1200">
                <a:sym typeface="+mn-ea"/>
              </a:rPr>
              <a:t>平均值</a:t>
            </a:r>
            <a:r>
              <a:rPr lang="en-US" altLang="zh-CN" sz="1200">
                <a:sym typeface="+mn-ea"/>
              </a:rPr>
              <a:t>μ</a:t>
            </a:r>
            <a:r>
              <a:rPr lang="zh-CN" altLang="en-US" sz="1200">
                <a:sym typeface="+mn-ea"/>
              </a:rPr>
              <a:t>和标准差</a:t>
            </a:r>
            <a:r>
              <a:rPr lang="en-US" altLang="zh-CN" sz="1200">
                <a:sym typeface="+mn-ea"/>
              </a:rPr>
              <a:t>σ</a:t>
            </a:r>
            <a:r>
              <a:rPr lang="zh-CN" altLang="en-US" sz="1200">
                <a:sym typeface="+mn-ea"/>
              </a:rPr>
              <a:t>的计算公式如下。在公式中，</a:t>
            </a:r>
            <a:r>
              <a:rPr lang="en-US" altLang="zh-CN" sz="1200">
                <a:sym typeface="+mn-ea"/>
              </a:rPr>
              <a:t>n</a:t>
            </a:r>
            <a:r>
              <a:rPr lang="zh-CN" altLang="en-US" sz="1200">
                <a:sym typeface="+mn-ea"/>
              </a:rPr>
              <a:t>代表了这一层包含的神经元个数。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sym typeface="+mn-ea"/>
              </a:rPr>
              <a:t>将全部</a:t>
            </a:r>
            <a:r>
              <a:rPr lang="en-US" altLang="zh-CN" sz="1200">
                <a:sym typeface="+mn-ea"/>
              </a:rPr>
              <a:t>xi</a:t>
            </a:r>
            <a:r>
              <a:rPr lang="zh-CN" altLang="en-US" sz="1200">
                <a:sym typeface="+mn-ea"/>
              </a:rPr>
              <a:t>累加到一起后求平均，计算得到平均值</a:t>
            </a:r>
            <a:r>
              <a:rPr lang="en-US" altLang="zh-CN" sz="1200">
                <a:sym typeface="+mn-ea"/>
              </a:rPr>
              <a:t>μ</a:t>
            </a:r>
            <a:r>
              <a:rPr lang="zh-CN" altLang="en-US" sz="1200">
                <a:sym typeface="+mn-ea"/>
              </a:rPr>
              <a:t>，将</a:t>
            </a:r>
            <a:r>
              <a:rPr lang="en-US" altLang="zh-CN" sz="1200">
                <a:sym typeface="+mn-ea"/>
              </a:rPr>
              <a:t>xi-μ</a:t>
            </a:r>
            <a:r>
              <a:rPr lang="zh-CN" altLang="en-US" sz="1200">
                <a:sym typeface="+mn-ea"/>
              </a:rPr>
              <a:t>的平方累加到一起后求平均，再求平方根，计算出标准差</a:t>
            </a:r>
            <a:r>
              <a:rPr lang="en-US" altLang="zh-CN" sz="1200">
                <a:sym typeface="+mn-ea"/>
              </a:rPr>
              <a:t>σ</a:t>
            </a:r>
            <a:r>
              <a:rPr lang="zh-CN" altLang="en-US" sz="1200">
                <a:sym typeface="+mn-ea"/>
              </a:rPr>
              <a:t>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sym typeface="+mn-ea"/>
              </a:rPr>
              <a:t>例如，设置神经网络某一层的输出是</a:t>
            </a:r>
            <a:r>
              <a:rPr lang="en-US" altLang="zh-CN" sz="1200">
                <a:sym typeface="+mn-ea"/>
              </a:rPr>
              <a:t>x1</a:t>
            </a:r>
            <a:r>
              <a:rPr lang="zh-CN" altLang="en-US" sz="1200">
                <a:sym typeface="+mn-ea"/>
              </a:rPr>
              <a:t>到</a:t>
            </a:r>
            <a:r>
              <a:rPr lang="en-US" altLang="zh-CN" sz="1200">
                <a:sym typeface="+mn-ea"/>
              </a:rPr>
              <a:t>x4</a:t>
            </a:r>
            <a:r>
              <a:rPr lang="zh-CN" altLang="en-US" sz="1200">
                <a:sym typeface="+mn-ea"/>
              </a:rPr>
              <a:t>，分别等于</a:t>
            </a:r>
            <a:r>
              <a:rPr lang="en-US" altLang="zh-CN" sz="1200">
                <a:sym typeface="+mn-ea"/>
              </a:rPr>
              <a:t>1</a:t>
            </a:r>
            <a:r>
              <a:rPr lang="zh-CN" altLang="en-US" sz="1200">
                <a:sym typeface="+mn-ea"/>
              </a:rPr>
              <a:t>、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、</a:t>
            </a:r>
            <a:r>
              <a:rPr lang="en-US" altLang="zh-CN" sz="1200">
                <a:sym typeface="+mn-ea"/>
              </a:rPr>
              <a:t>3</a:t>
            </a:r>
            <a:r>
              <a:rPr lang="zh-CN" altLang="en-US" sz="1200">
                <a:sym typeface="+mn-ea"/>
              </a:rPr>
              <a:t>、</a:t>
            </a:r>
            <a:r>
              <a:rPr lang="en-US" altLang="zh-CN" sz="1200">
                <a:sym typeface="+mn-ea"/>
              </a:rPr>
              <a:t>4</a:t>
            </a:r>
            <a:r>
              <a:rPr lang="zh-CN" altLang="en-US" sz="1200">
                <a:sym typeface="+mn-ea"/>
              </a:rPr>
              <a:t>。将它们带入公式计算，得到平均值</a:t>
            </a:r>
            <a:r>
              <a:rPr lang="en-US" altLang="zh-CN" sz="1200">
                <a:sym typeface="+mn-ea"/>
              </a:rPr>
              <a:t>μ=2.5</a:t>
            </a:r>
            <a:r>
              <a:rPr lang="zh-CN" altLang="en-US" sz="1200">
                <a:sym typeface="+mn-ea"/>
              </a:rPr>
              <a:t>，标准差</a:t>
            </a:r>
            <a:r>
              <a:rPr lang="en-US" altLang="zh-CN" sz="1200">
                <a:sym typeface="+mn-ea"/>
              </a:rPr>
              <a:t>σ=</a:t>
            </a:r>
            <a:r>
              <a:rPr lang="zh-CN" altLang="en-US" sz="1200">
                <a:sym typeface="+mn-ea"/>
              </a:rPr>
              <a:t>根号</a:t>
            </a:r>
            <a:r>
              <a:rPr lang="en-US" altLang="zh-CN" sz="1200">
                <a:sym typeface="+mn-ea"/>
              </a:rPr>
              <a:t>1.25</a:t>
            </a:r>
            <a:r>
              <a:rPr lang="zh-CN" altLang="en-US" sz="1200">
                <a:sym typeface="+mn-ea"/>
              </a:rPr>
              <a:t>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sym typeface="+mn-ea"/>
              </a:rPr>
              <a:t>接着，使用化简的公式，计算层归一化后的结果，</a:t>
            </a:r>
            <a:r>
              <a:rPr lang="en-US" altLang="zh-CN" sz="1200">
                <a:sym typeface="+mn-ea"/>
              </a:rPr>
              <a:t>x1-hat</a:t>
            </a:r>
            <a:r>
              <a:rPr lang="zh-CN" altLang="en-US" sz="1200">
                <a:sym typeface="+mn-ea"/>
              </a:rPr>
              <a:t>到</a:t>
            </a:r>
            <a:r>
              <a:rPr lang="en-US" altLang="zh-CN" sz="1200">
                <a:sym typeface="+mn-ea"/>
              </a:rPr>
              <a:t>x4-hat</a:t>
            </a:r>
            <a:r>
              <a:rPr lang="zh-CN" altLang="en-US" sz="1200">
                <a:sym typeface="+mn-ea"/>
              </a:rPr>
              <a:t>。</a:t>
            </a:r>
            <a:endParaRPr lang="zh-CN" altLang="en-US" sz="1200">
              <a:sym typeface="+mn-ea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838200" y="3066415"/>
          <a:ext cx="2442210" cy="317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3594100" imgH="4667250" progId="Paint.Picture">
                  <p:embed/>
                </p:oleObj>
              </mc:Choice>
              <mc:Fallback>
                <p:oleObj name="" r:id="rId2" imgW="3594100" imgH="46672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3066415"/>
                        <a:ext cx="2442210" cy="317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380" y="3358515"/>
            <a:ext cx="7170420" cy="245681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>
                <a:sym typeface="+mn-ea"/>
              </a:rPr>
              <a:t>经过层归一化后</a:t>
            </a:r>
            <a:endParaRPr lang="zh-CN" altLang="en-US" sz="36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0" y="1480820"/>
            <a:ext cx="11395710" cy="1003300"/>
          </a:xfrm>
        </p:spPr>
        <p:txBody>
          <a:bodyPr/>
          <a:p>
            <a:pPr marL="0" indent="0">
              <a:buNone/>
            </a:pPr>
            <a:r>
              <a:rPr lang="zh-CN" altLang="en-US" sz="1200">
                <a:sym typeface="+mn-ea"/>
              </a:rPr>
              <a:t>接着，使用化简的公式，计算层归一化后的结果，</a:t>
            </a:r>
            <a:r>
              <a:rPr lang="en-US" altLang="zh-CN" sz="1200">
                <a:sym typeface="+mn-ea"/>
              </a:rPr>
              <a:t>x1-hat</a:t>
            </a:r>
            <a:r>
              <a:rPr lang="zh-CN" altLang="en-US" sz="1200">
                <a:sym typeface="+mn-ea"/>
              </a:rPr>
              <a:t>到</a:t>
            </a:r>
            <a:r>
              <a:rPr lang="en-US" altLang="zh-CN" sz="1200">
                <a:sym typeface="+mn-ea"/>
              </a:rPr>
              <a:t>x4-hat</a:t>
            </a:r>
            <a:r>
              <a:rPr lang="zh-CN" altLang="en-US" sz="1200">
                <a:sym typeface="+mn-ea"/>
              </a:rPr>
              <a:t>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sym typeface="+mn-ea"/>
              </a:rPr>
              <a:t>我们会发现，经过层归一化后，这一层的</a:t>
            </a:r>
            <a:r>
              <a:rPr lang="en-US" altLang="zh-CN" sz="1200">
                <a:sym typeface="+mn-ea"/>
              </a:rPr>
              <a:t>4</a:t>
            </a:r>
            <a:r>
              <a:rPr lang="zh-CN" altLang="en-US" sz="1200">
                <a:sym typeface="+mn-ea"/>
              </a:rPr>
              <a:t>个神经元的输出，它们的均值变为</a:t>
            </a:r>
            <a:r>
              <a:rPr lang="en-US" altLang="zh-CN" sz="1200">
                <a:sym typeface="+mn-ea"/>
              </a:rPr>
              <a:t>0</a:t>
            </a:r>
            <a:r>
              <a:rPr lang="zh-CN" altLang="en-US" sz="1200">
                <a:sym typeface="+mn-ea"/>
              </a:rPr>
              <a:t>，方差变为</a:t>
            </a:r>
            <a:r>
              <a:rPr lang="en-US" altLang="zh-CN" sz="1200">
                <a:sym typeface="+mn-ea"/>
              </a:rPr>
              <a:t>1</a:t>
            </a:r>
            <a:r>
              <a:rPr lang="zh-CN" altLang="en-US" sz="1200">
                <a:sym typeface="+mn-ea"/>
              </a:rPr>
              <a:t>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sym typeface="+mn-ea"/>
              </a:rPr>
              <a:t>这说明经过层归一化后的</a:t>
            </a:r>
            <a:r>
              <a:rPr lang="en-US" altLang="zh-CN" sz="1200">
                <a:sym typeface="+mn-ea"/>
              </a:rPr>
              <a:t>x1</a:t>
            </a:r>
            <a:r>
              <a:rPr lang="zh-CN" altLang="en-US" sz="1200">
                <a:sym typeface="+mn-ea"/>
              </a:rPr>
              <a:t>到</a:t>
            </a:r>
            <a:r>
              <a:rPr lang="en-US" altLang="zh-CN" sz="1200">
                <a:sym typeface="+mn-ea"/>
              </a:rPr>
              <a:t>x4</a:t>
            </a:r>
            <a:r>
              <a:rPr lang="zh-CN" altLang="en-US" sz="1200">
                <a:sym typeface="+mn-ea"/>
              </a:rPr>
              <a:t>具有相似的尺度，这就使得神经网络可以更快的收敛，训练过程也会变得更加稳定。</a:t>
            </a:r>
            <a:endParaRPr lang="zh-CN" altLang="en-US" sz="1200">
              <a:sym typeface="+mn-ea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584200" y="2581910"/>
          <a:ext cx="4599940" cy="3757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5232400" imgH="4273550" progId="Paint.Picture">
                  <p:embed/>
                </p:oleObj>
              </mc:Choice>
              <mc:Fallback>
                <p:oleObj name="" r:id="rId2" imgW="5232400" imgH="42735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4200" y="2581910"/>
                        <a:ext cx="4599940" cy="3757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350" y="2581910"/>
            <a:ext cx="3048000" cy="365188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层归一化的样例代码</a:t>
            </a:r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" y="1691005"/>
            <a:ext cx="8321675" cy="42487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/>
              <a:t>Transformer</a:t>
            </a:r>
            <a:r>
              <a:rPr lang="zh-CN" altLang="en-US" sz="3600"/>
              <a:t>是</a:t>
            </a:r>
            <a:r>
              <a:rPr lang="en-US" altLang="zh-CN" sz="3600"/>
              <a:t>NLP</a:t>
            </a:r>
            <a:r>
              <a:rPr lang="zh-CN" altLang="en-US" sz="3600"/>
              <a:t>模型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290" y="1812290"/>
            <a:ext cx="8896985" cy="1267460"/>
          </a:xfrm>
        </p:spPr>
        <p:txBody>
          <a:bodyPr/>
          <a:p>
            <a:pPr marL="0" indent="0">
              <a:buNone/>
            </a:pPr>
            <a:r>
              <a:rPr lang="en-US" altLang="zh-CN" sz="1200"/>
              <a:t>Transformer</a:t>
            </a:r>
            <a:r>
              <a:rPr lang="zh-CN" altLang="en-US" sz="1200"/>
              <a:t>是一种用于处理序列数据的深度学习模型，最常用于处理</a:t>
            </a:r>
            <a:r>
              <a:rPr lang="en-US" altLang="zh-CN" sz="1200"/>
              <a:t>NLP</a:t>
            </a:r>
            <a:r>
              <a:rPr lang="zh-CN" altLang="en-US" sz="1200"/>
              <a:t>中的文本序列。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它最初在</a:t>
            </a:r>
            <a:r>
              <a:rPr lang="en-US" altLang="zh-CN" sz="1200"/>
              <a:t>2017</a:t>
            </a:r>
            <a:r>
              <a:rPr lang="zh-CN" altLang="en-US" sz="1200"/>
              <a:t>年的论文《</a:t>
            </a:r>
            <a:r>
              <a:rPr lang="en-US" altLang="zh-CN" sz="1200"/>
              <a:t>Attention is All You Need</a:t>
            </a:r>
            <a:r>
              <a:rPr lang="zh-CN" altLang="en-US" sz="1200"/>
              <a:t>》中提出。</a:t>
            </a:r>
            <a:endParaRPr lang="zh-CN" altLang="en-US" sz="1200"/>
          </a:p>
          <a:p>
            <a:pPr marL="0" indent="0">
              <a:buNone/>
            </a:pPr>
            <a:r>
              <a:rPr lang="en-US" altLang="zh-CN" sz="1200"/>
              <a:t>Transformer</a:t>
            </a:r>
            <a:r>
              <a:rPr lang="zh-CN" altLang="en-US" sz="1200"/>
              <a:t>已成为</a:t>
            </a:r>
            <a:r>
              <a:rPr lang="en-US" altLang="zh-CN" sz="1200"/>
              <a:t>NLP</a:t>
            </a:r>
            <a:r>
              <a:rPr lang="zh-CN" altLang="en-US" sz="1200"/>
              <a:t>方向的最主流的模型架构，被广泛应用于解决各类</a:t>
            </a:r>
            <a:r>
              <a:rPr lang="en-US" altLang="zh-CN" sz="1200"/>
              <a:t>NLP</a:t>
            </a:r>
            <a:r>
              <a:rPr lang="zh-CN" altLang="en-US" sz="1200"/>
              <a:t>问题。例如，机器翻译、文本分类、实体抽取等等。</a:t>
            </a:r>
            <a:endParaRPr lang="zh-CN" altLang="en-US" sz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0" y="3079750"/>
            <a:ext cx="5265420" cy="2863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5" y="2904490"/>
            <a:ext cx="4674870" cy="321437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层归一化中的参数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0" y="1574165"/>
            <a:ext cx="10953115" cy="88646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1200">
                <a:sym typeface="+mn-ea"/>
              </a:rPr>
              <a:t>在层归一化</a:t>
            </a:r>
            <a:r>
              <a:rPr lang="en-US" altLang="zh-CN" sz="1200">
                <a:sym typeface="+mn-ea"/>
              </a:rPr>
              <a:t>LayerNorm</a:t>
            </a:r>
            <a:r>
              <a:rPr lang="zh-CN" altLang="en-US" sz="1200">
                <a:sym typeface="+mn-ea"/>
              </a:rPr>
              <a:t>中，包括了两个可学习的参数，</a:t>
            </a:r>
            <a:r>
              <a:rPr lang="en-US" altLang="zh-CN" sz="1200">
                <a:sym typeface="+mn-ea"/>
              </a:rPr>
              <a:t>γ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β</a:t>
            </a:r>
            <a:r>
              <a:rPr lang="zh-CN" altLang="en-US" sz="1200">
                <a:sym typeface="+mn-ea"/>
              </a:rPr>
              <a:t>，</a:t>
            </a:r>
            <a:r>
              <a:rPr lang="en-US" altLang="zh-CN" sz="1200">
                <a:sym typeface="+mn-ea"/>
              </a:rPr>
              <a:t>γ</a:t>
            </a:r>
            <a:r>
              <a:rPr lang="zh-CN" altLang="en-US" sz="1200">
                <a:sym typeface="+mn-ea"/>
              </a:rPr>
              <a:t>是缩放参数，</a:t>
            </a:r>
            <a:r>
              <a:rPr lang="en-US" altLang="zh-CN" sz="1200">
                <a:sym typeface="+mn-ea"/>
              </a:rPr>
              <a:t>β</a:t>
            </a:r>
            <a:r>
              <a:rPr lang="zh-CN" altLang="en-US" sz="1200">
                <a:sym typeface="+mn-ea"/>
              </a:rPr>
              <a:t>是平移参数。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sym typeface="+mn-ea"/>
              </a:rPr>
              <a:t>将</a:t>
            </a:r>
            <a:r>
              <a:rPr lang="en-US" altLang="zh-CN" sz="1200">
                <a:sym typeface="+mn-ea"/>
              </a:rPr>
              <a:t>γ</a:t>
            </a:r>
            <a:r>
              <a:rPr lang="zh-CN" altLang="en-US" sz="1200">
                <a:sym typeface="+mn-ea"/>
              </a:rPr>
              <a:t>乘以层归一化的结果</a:t>
            </a:r>
            <a:r>
              <a:rPr lang="en-US" altLang="zh-CN" sz="1200">
                <a:sym typeface="+mn-ea"/>
              </a:rPr>
              <a:t>x-hat-i</a:t>
            </a:r>
            <a:r>
              <a:rPr lang="zh-CN" altLang="en-US" sz="1200">
                <a:sym typeface="+mn-ea"/>
              </a:rPr>
              <a:t>，再加上</a:t>
            </a:r>
            <a:r>
              <a:rPr lang="en-US" altLang="zh-CN" sz="1200">
                <a:sym typeface="+mn-ea"/>
              </a:rPr>
              <a:t>β</a:t>
            </a:r>
            <a:r>
              <a:rPr lang="zh-CN" altLang="en-US" sz="1200">
                <a:sym typeface="+mn-ea"/>
              </a:rPr>
              <a:t>就会得到层归一化的最终输出</a:t>
            </a:r>
            <a:r>
              <a:rPr lang="en-US" altLang="zh-CN" sz="1200">
                <a:sym typeface="+mn-ea"/>
              </a:rPr>
              <a:t>yi</a:t>
            </a:r>
            <a:r>
              <a:rPr lang="zh-CN" altLang="en-US" sz="1200">
                <a:sym typeface="+mn-ea"/>
              </a:rPr>
              <a:t>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sym typeface="+mn-ea"/>
              </a:rPr>
              <a:t>其中，参数</a:t>
            </a:r>
            <a:r>
              <a:rPr lang="en-US" altLang="zh-CN" sz="1200">
                <a:sym typeface="+mn-ea"/>
              </a:rPr>
              <a:t>γ</a:t>
            </a:r>
            <a:r>
              <a:rPr lang="zh-CN" altLang="en-US" sz="1200">
                <a:sym typeface="+mn-ea"/>
              </a:rPr>
              <a:t>的默认值为</a:t>
            </a:r>
            <a:r>
              <a:rPr lang="en-US" altLang="zh-CN" sz="1200">
                <a:sym typeface="+mn-ea"/>
              </a:rPr>
              <a:t>1</a:t>
            </a:r>
            <a:r>
              <a:rPr lang="zh-CN" altLang="en-US" sz="1200">
                <a:sym typeface="+mn-ea"/>
              </a:rPr>
              <a:t>，</a:t>
            </a:r>
            <a:r>
              <a:rPr lang="en-US" altLang="zh-CN" sz="1200">
                <a:sym typeface="+mn-ea"/>
              </a:rPr>
              <a:t>β</a:t>
            </a:r>
            <a:r>
              <a:rPr lang="zh-CN" altLang="en-US" sz="1200">
                <a:sym typeface="+mn-ea"/>
              </a:rPr>
              <a:t>的默认值是</a:t>
            </a:r>
            <a:r>
              <a:rPr lang="en-US" altLang="zh-CN" sz="1200">
                <a:sym typeface="+mn-ea"/>
              </a:rPr>
              <a:t>0</a:t>
            </a:r>
            <a:r>
              <a:rPr lang="zh-CN" altLang="en-US" sz="1200">
                <a:sym typeface="+mn-ea"/>
              </a:rPr>
              <a:t>。如果层归一化不进行</a:t>
            </a:r>
            <a:r>
              <a:rPr lang="en-US" altLang="zh-CN" sz="1200">
                <a:sym typeface="+mn-ea"/>
              </a:rPr>
              <a:t>γ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β</a:t>
            </a:r>
            <a:r>
              <a:rPr lang="zh-CN" altLang="en-US" sz="1200">
                <a:sym typeface="+mn-ea"/>
              </a:rPr>
              <a:t>参数的学习，就会直接使用层归一化的计算公式，计算结果。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" y="2919095"/>
            <a:ext cx="10078085" cy="176403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样例代码</a:t>
            </a:r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" y="1691005"/>
            <a:ext cx="8724900" cy="441198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5620" y="295275"/>
            <a:ext cx="10515600" cy="1325563"/>
          </a:xfrm>
        </p:spPr>
        <p:txBody>
          <a:bodyPr/>
          <a:p>
            <a:r>
              <a:rPr lang="en-US" sz="3600">
                <a:sym typeface="+mn-ea"/>
              </a:rPr>
              <a:t>Transformer</a:t>
            </a:r>
            <a:r>
              <a:rPr lang="zh-CN" altLang="en-US" sz="3600">
                <a:sym typeface="+mn-ea"/>
              </a:rPr>
              <a:t>中使用层归一化</a:t>
            </a:r>
            <a:endParaRPr lang="zh-CN" altLang="en-US" sz="36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0" y="1480820"/>
            <a:ext cx="10175875" cy="917575"/>
          </a:xfrm>
        </p:spPr>
        <p:txBody>
          <a:bodyPr/>
          <a:p>
            <a:pPr marL="0" indent="0">
              <a:buNone/>
            </a:pPr>
            <a:r>
              <a:rPr lang="zh-CN" altLang="en-US" sz="1200">
                <a:sym typeface="+mn-ea"/>
              </a:rPr>
              <a:t>在</a:t>
            </a:r>
            <a:r>
              <a:rPr lang="en-US" altLang="zh-CN" sz="1200">
                <a:sym typeface="+mn-ea"/>
              </a:rPr>
              <a:t>Transformer</a:t>
            </a:r>
            <a:r>
              <a:rPr lang="zh-CN" altLang="en-US" sz="1200">
                <a:sym typeface="+mn-ea"/>
              </a:rPr>
              <a:t>模型中，使用了层归一化技术。图中使用黄色标记了</a:t>
            </a:r>
            <a:r>
              <a:rPr lang="en-US" altLang="zh-CN" sz="1200">
                <a:sym typeface="+mn-ea"/>
              </a:rPr>
              <a:t>Add &amp; Norm</a:t>
            </a:r>
            <a:r>
              <a:rPr lang="zh-CN" altLang="en-US" sz="1200">
                <a:sym typeface="+mn-ea"/>
              </a:rPr>
              <a:t>，</a:t>
            </a:r>
            <a:r>
              <a:rPr lang="en-US" altLang="zh-CN" sz="1200">
                <a:sym typeface="+mn-ea"/>
              </a:rPr>
              <a:t>Norm</a:t>
            </a:r>
            <a:r>
              <a:rPr lang="zh-CN" altLang="en-US" sz="1200">
                <a:sym typeface="+mn-ea"/>
              </a:rPr>
              <a:t>就代表了层归一化。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sym typeface="+mn-ea"/>
              </a:rPr>
              <a:t>在</a:t>
            </a:r>
            <a:r>
              <a:rPr lang="en-US" altLang="zh-CN" sz="1200">
                <a:sym typeface="+mn-ea"/>
              </a:rPr>
              <a:t>Transformer</a:t>
            </a:r>
            <a:r>
              <a:rPr lang="zh-CN" altLang="en-US" sz="1200">
                <a:sym typeface="+mn-ea"/>
              </a:rPr>
              <a:t>模型中，使用层归一化</a:t>
            </a:r>
            <a:r>
              <a:rPr lang="en-US" altLang="zh-CN" sz="1200">
                <a:sym typeface="+mn-ea"/>
              </a:rPr>
              <a:t>Norm</a:t>
            </a:r>
            <a:r>
              <a:rPr lang="zh-CN" altLang="en-US" sz="1200">
                <a:sym typeface="+mn-ea"/>
              </a:rPr>
              <a:t>的原因来自于序列数据的组织特点。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sym typeface="+mn-ea"/>
              </a:rPr>
              <a:t>具体来说，序列数据的尺寸是</a:t>
            </a:r>
            <a:r>
              <a:rPr lang="en-US" altLang="zh-CN" sz="1200">
                <a:sym typeface="+mn-ea"/>
              </a:rPr>
              <a:t>B</a:t>
            </a:r>
            <a:r>
              <a:rPr lang="en-US" altLang="en-US" sz="1200">
                <a:sym typeface="+mn-ea"/>
              </a:rPr>
              <a:t>×</a:t>
            </a:r>
            <a:r>
              <a:rPr lang="en-US" altLang="zh-CN" sz="1200">
                <a:sym typeface="+mn-ea"/>
              </a:rPr>
              <a:t>Q</a:t>
            </a:r>
            <a:r>
              <a:rPr lang="en-US" altLang="en-US" sz="1200">
                <a:sym typeface="+mn-ea"/>
              </a:rPr>
              <a:t>×</a:t>
            </a:r>
            <a:r>
              <a:rPr lang="en-US" altLang="zh-CN" sz="1200">
                <a:sym typeface="+mn-ea"/>
              </a:rPr>
              <a:t>D</a:t>
            </a:r>
            <a:r>
              <a:rPr lang="zh-CN" altLang="en-US" sz="1200">
                <a:sym typeface="+mn-ea"/>
              </a:rPr>
              <a:t>。其中</a:t>
            </a:r>
            <a:r>
              <a:rPr lang="en-US" altLang="zh-CN" sz="1200">
                <a:sym typeface="+mn-ea"/>
              </a:rPr>
              <a:t>B</a:t>
            </a:r>
            <a:r>
              <a:rPr lang="zh-CN" altLang="en-US" sz="1200">
                <a:sym typeface="+mn-ea"/>
              </a:rPr>
              <a:t>表示</a:t>
            </a:r>
            <a:r>
              <a:rPr lang="en-US" altLang="zh-CN" sz="1200">
                <a:sym typeface="+mn-ea"/>
              </a:rPr>
              <a:t>Batch size</a:t>
            </a:r>
            <a:r>
              <a:rPr lang="zh-CN" altLang="en-US" sz="1200">
                <a:sym typeface="+mn-ea"/>
              </a:rPr>
              <a:t>，批量大小，</a:t>
            </a:r>
            <a:r>
              <a:rPr lang="en-US" altLang="zh-CN" sz="1200">
                <a:sym typeface="+mn-ea"/>
              </a:rPr>
              <a:t>Q</a:t>
            </a:r>
            <a:r>
              <a:rPr lang="zh-CN" altLang="en-US" sz="1200">
                <a:sym typeface="+mn-ea"/>
              </a:rPr>
              <a:t>表示</a:t>
            </a:r>
            <a:r>
              <a:rPr lang="en-US" altLang="zh-CN" sz="1200">
                <a:sym typeface="+mn-ea"/>
              </a:rPr>
              <a:t>Sequence Length</a:t>
            </a:r>
            <a:r>
              <a:rPr lang="zh-CN" altLang="en-US" sz="1200">
                <a:sym typeface="+mn-ea"/>
              </a:rPr>
              <a:t>，序列长度，</a:t>
            </a:r>
            <a:r>
              <a:rPr lang="en-US" altLang="zh-CN" sz="1200">
                <a:sym typeface="+mn-ea"/>
              </a:rPr>
              <a:t>D</a:t>
            </a:r>
            <a:r>
              <a:rPr lang="zh-CN" altLang="en-US" sz="1200">
                <a:sym typeface="+mn-ea"/>
              </a:rPr>
              <a:t>表示</a:t>
            </a:r>
            <a:r>
              <a:rPr lang="en-US" altLang="zh-CN" sz="1200">
                <a:sym typeface="+mn-ea"/>
              </a:rPr>
              <a:t>Features Dim</a:t>
            </a:r>
            <a:r>
              <a:rPr lang="zh-CN" altLang="en-US" sz="1200">
                <a:sym typeface="+mn-ea"/>
              </a:rPr>
              <a:t>，特征维度。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" y="2474595"/>
            <a:ext cx="6235065" cy="38563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265" y="2853690"/>
            <a:ext cx="2814955" cy="309753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层归一化的作用维度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0" y="1418590"/>
            <a:ext cx="6099810" cy="980440"/>
          </a:xfrm>
        </p:spPr>
        <p:txBody>
          <a:bodyPr/>
          <a:p>
            <a:pPr marL="0" indent="0">
              <a:buNone/>
            </a:pPr>
            <a:r>
              <a:rPr lang="zh-CN" altLang="en-US" sz="1200">
                <a:sym typeface="+mn-ea"/>
              </a:rPr>
              <a:t>当使用层归一化计算序列数据时，层归一化只会作用在最后的特征维度</a:t>
            </a:r>
            <a:r>
              <a:rPr lang="en-US" altLang="zh-CN" sz="1200">
                <a:sym typeface="+mn-ea"/>
              </a:rPr>
              <a:t>D</a:t>
            </a:r>
            <a:r>
              <a:rPr lang="zh-CN" altLang="en-US" sz="1200">
                <a:sym typeface="+mn-ea"/>
              </a:rPr>
              <a:t>上。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sym typeface="+mn-ea"/>
              </a:rPr>
              <a:t>其中批量大小</a:t>
            </a:r>
            <a:r>
              <a:rPr lang="en-US" altLang="zh-CN" sz="1200">
                <a:sym typeface="+mn-ea"/>
              </a:rPr>
              <a:t>B</a:t>
            </a:r>
            <a:r>
              <a:rPr lang="zh-CN" altLang="en-US" sz="1200">
                <a:sym typeface="+mn-ea"/>
              </a:rPr>
              <a:t>与序列长度</a:t>
            </a:r>
            <a:r>
              <a:rPr lang="en-US" altLang="zh-CN" sz="1200">
                <a:sym typeface="+mn-ea"/>
              </a:rPr>
              <a:t>Q</a:t>
            </a:r>
            <a:r>
              <a:rPr lang="zh-CN" altLang="en-US" sz="1200">
                <a:sym typeface="+mn-ea"/>
              </a:rPr>
              <a:t>，这两个维度都不会影响层归一化的计算。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8840"/>
            <a:ext cx="6078855" cy="4425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210" y="2578735"/>
            <a:ext cx="2814955" cy="309753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总结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9570" y="1480820"/>
            <a:ext cx="10984230" cy="152400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1200">
                <a:sym typeface="+mn-ea"/>
              </a:rPr>
              <a:t>观察结果可以看出，在做层归一化时，会分别对</a:t>
            </a:r>
            <a:r>
              <a:rPr lang="en-US" altLang="zh-CN" sz="1200">
                <a:sym typeface="+mn-ea"/>
              </a:rPr>
              <a:t>x</a:t>
            </a:r>
            <a:r>
              <a:rPr lang="zh-CN" altLang="en-US" sz="1200">
                <a:sym typeface="+mn-ea"/>
              </a:rPr>
              <a:t>中的每行单词对应的</a:t>
            </a:r>
            <a:r>
              <a:rPr lang="en-US" altLang="zh-CN" sz="1200">
                <a:sym typeface="+mn-ea"/>
              </a:rPr>
              <a:t>4</a:t>
            </a:r>
            <a:r>
              <a:rPr lang="zh-CN" altLang="en-US" sz="1200">
                <a:sym typeface="+mn-ea"/>
              </a:rPr>
              <a:t>个维度进行计算。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sym typeface="+mn-ea"/>
              </a:rPr>
              <a:t>在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个样本中，一共有</a:t>
            </a:r>
            <a:r>
              <a:rPr lang="en-US" altLang="zh-CN" sz="1200">
                <a:sym typeface="+mn-ea"/>
              </a:rPr>
              <a:t>6</a:t>
            </a:r>
            <a:r>
              <a:rPr lang="zh-CN" altLang="en-US" sz="1200">
                <a:sym typeface="+mn-ea"/>
              </a:rPr>
              <a:t>行，表示</a:t>
            </a:r>
            <a:r>
              <a:rPr lang="en-US" altLang="zh-CN" sz="1200">
                <a:sym typeface="+mn-ea"/>
              </a:rPr>
              <a:t>6</a:t>
            </a:r>
            <a:r>
              <a:rPr lang="zh-CN" altLang="en-US" sz="1200">
                <a:sym typeface="+mn-ea"/>
              </a:rPr>
              <a:t>个单词，这样就会进行</a:t>
            </a:r>
            <a:r>
              <a:rPr lang="en-US" altLang="zh-CN" sz="1200">
                <a:sym typeface="+mn-ea"/>
              </a:rPr>
              <a:t>6</a:t>
            </a:r>
            <a:r>
              <a:rPr lang="zh-CN" altLang="en-US" sz="1200">
                <a:sym typeface="+mn-ea"/>
              </a:rPr>
              <a:t>次层归一化计算。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sym typeface="+mn-ea"/>
              </a:rPr>
              <a:t>单词和单词之间，不会产生影响。第</a:t>
            </a:r>
            <a:r>
              <a:rPr lang="en-US" altLang="zh-CN" sz="1200">
                <a:sym typeface="+mn-ea"/>
              </a:rPr>
              <a:t>1</a:t>
            </a:r>
            <a:r>
              <a:rPr lang="zh-CN" altLang="en-US" sz="1200">
                <a:sym typeface="+mn-ea"/>
              </a:rPr>
              <a:t>个单词归一化后的结果是第</a:t>
            </a:r>
            <a:r>
              <a:rPr lang="en-US" altLang="zh-CN" sz="1200">
                <a:sym typeface="+mn-ea"/>
              </a:rPr>
              <a:t>1</a:t>
            </a:r>
            <a:r>
              <a:rPr lang="zh-CN" altLang="en-US" sz="1200">
                <a:sym typeface="+mn-ea"/>
              </a:rPr>
              <a:t>行，其他</a:t>
            </a:r>
            <a:r>
              <a:rPr lang="en-US" altLang="zh-CN" sz="1200">
                <a:sym typeface="+mn-ea"/>
              </a:rPr>
              <a:t>5</a:t>
            </a:r>
            <a:r>
              <a:rPr lang="zh-CN" altLang="en-US" sz="1200">
                <a:sym typeface="+mn-ea"/>
              </a:rPr>
              <a:t>个单词的归一化后的结果是后</a:t>
            </a:r>
            <a:r>
              <a:rPr lang="en-US" altLang="zh-CN" sz="1200">
                <a:sym typeface="+mn-ea"/>
              </a:rPr>
              <a:t>5</a:t>
            </a:r>
            <a:r>
              <a:rPr lang="zh-CN" altLang="en-US" sz="1200">
                <a:sym typeface="+mn-ea"/>
              </a:rPr>
              <a:t>行，都是</a:t>
            </a:r>
            <a:r>
              <a:rPr lang="en-US" altLang="zh-CN" sz="1200">
                <a:sym typeface="+mn-ea"/>
              </a:rPr>
              <a:t>0</a:t>
            </a:r>
            <a:r>
              <a:rPr lang="zh-CN" altLang="en-US" sz="1200">
                <a:sym typeface="+mn-ea"/>
              </a:rPr>
              <a:t>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sym typeface="+mn-ea"/>
              </a:rPr>
              <a:t>因此，无论一组序列数据的批量</a:t>
            </a:r>
            <a:r>
              <a:rPr lang="en-US" altLang="zh-CN" sz="1200">
                <a:sym typeface="+mn-ea"/>
              </a:rPr>
              <a:t>B</a:t>
            </a:r>
            <a:r>
              <a:rPr lang="zh-CN" altLang="en-US" sz="1200">
                <a:sym typeface="+mn-ea"/>
              </a:rPr>
              <a:t>是多少，或者在一组数据中，不同的序列有着不同的长度</a:t>
            </a:r>
            <a:r>
              <a:rPr lang="en-US" altLang="zh-CN" sz="1200">
                <a:sym typeface="+mn-ea"/>
              </a:rPr>
              <a:t>Q</a:t>
            </a:r>
            <a:r>
              <a:rPr lang="zh-CN" altLang="en-US" sz="1200">
                <a:sym typeface="+mn-ea"/>
              </a:rPr>
              <a:t>，这些情况都不会影响层归一化的计算。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sym typeface="+mn-ea"/>
              </a:rPr>
              <a:t>这就是为什么</a:t>
            </a:r>
            <a:r>
              <a:rPr lang="en-US" altLang="zh-CN" sz="1200">
                <a:sym typeface="+mn-ea"/>
              </a:rPr>
              <a:t>Transformer</a:t>
            </a:r>
            <a:r>
              <a:rPr lang="zh-CN" altLang="en-US" sz="1200">
                <a:sym typeface="+mn-ea"/>
              </a:rPr>
              <a:t>使用层归一化</a:t>
            </a:r>
            <a:r>
              <a:rPr lang="en-US" altLang="zh-CN" sz="1200">
                <a:sym typeface="+mn-ea"/>
              </a:rPr>
              <a:t>Norm</a:t>
            </a:r>
            <a:r>
              <a:rPr lang="zh-CN" altLang="en-US" sz="1200">
                <a:sym typeface="+mn-ea"/>
              </a:rPr>
              <a:t>的原因。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5" y="3132455"/>
            <a:ext cx="11083290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1"/>
          <p:cNvSpPr>
            <a:spLocks noGrp="1"/>
          </p:cNvSpPr>
          <p:nvPr/>
        </p:nvSpPr>
        <p:spPr>
          <a:xfrm>
            <a:off x="1937385" y="2755265"/>
            <a:ext cx="8317230" cy="795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4800">
                <a:sym typeface="+mn-ea"/>
              </a:rPr>
              <a:t>Encoder</a:t>
            </a:r>
            <a:r>
              <a:rPr lang="zh-CN" altLang="en-US" sz="4800">
                <a:sym typeface="+mn-ea"/>
              </a:rPr>
              <a:t>和</a:t>
            </a:r>
            <a:r>
              <a:rPr lang="en-US" altLang="zh-CN" sz="4800">
                <a:sym typeface="+mn-ea"/>
              </a:rPr>
              <a:t>Decoder</a:t>
            </a:r>
            <a:r>
              <a:rPr lang="zh-CN" altLang="en-US" sz="4800">
                <a:sym typeface="+mn-ea"/>
              </a:rPr>
              <a:t>架构</a:t>
            </a:r>
            <a:endParaRPr lang="zh-CN" altLang="en-US" sz="48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>
                <a:sym typeface="+mn-ea"/>
              </a:rPr>
              <a:t>Encoder</a:t>
            </a:r>
            <a:r>
              <a:rPr lang="zh-CN" altLang="en-US" sz="3600">
                <a:sym typeface="+mn-ea"/>
              </a:rPr>
              <a:t>和</a:t>
            </a:r>
            <a:r>
              <a:rPr lang="en-US" altLang="zh-CN" sz="3600">
                <a:sym typeface="+mn-ea"/>
              </a:rPr>
              <a:t>Decoder</a:t>
            </a:r>
            <a:r>
              <a:rPr lang="zh-CN" altLang="en-US" sz="3600">
                <a:sym typeface="+mn-ea"/>
              </a:rPr>
              <a:t>架构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0" y="1480820"/>
            <a:ext cx="6099810" cy="980440"/>
          </a:xfrm>
        </p:spPr>
        <p:txBody>
          <a:bodyPr/>
          <a:p>
            <a:pPr marL="0" indent="0">
              <a:buNone/>
            </a:pPr>
            <a:r>
              <a:rPr lang="en-US" altLang="zh-CN" sz="1200"/>
              <a:t>Encoder</a:t>
            </a:r>
            <a:r>
              <a:rPr lang="zh-CN" altLang="en-US" sz="1200"/>
              <a:t>包括了两个部分，</a:t>
            </a:r>
            <a:r>
              <a:rPr lang="en-US" altLang="zh-CN" sz="1200"/>
              <a:t>1.</a:t>
            </a:r>
            <a:r>
              <a:rPr lang="zh-CN" altLang="en-US" sz="1200"/>
              <a:t>编码器层</a:t>
            </a:r>
            <a:r>
              <a:rPr lang="en-US" altLang="zh-CN" sz="1200"/>
              <a:t>EncoderLayer</a:t>
            </a:r>
            <a:r>
              <a:rPr lang="zh-CN" altLang="en-US" sz="1200"/>
              <a:t>的实现。</a:t>
            </a:r>
            <a:r>
              <a:rPr lang="en-US" altLang="zh-CN" sz="1200"/>
              <a:t>2.</a:t>
            </a:r>
            <a:r>
              <a:rPr lang="zh-CN" altLang="en-US" sz="1200"/>
              <a:t>编码器</a:t>
            </a:r>
            <a:r>
              <a:rPr lang="en-US" altLang="zh-CN" sz="1200"/>
              <a:t>Encoder</a:t>
            </a:r>
            <a:r>
              <a:rPr lang="zh-CN" altLang="en-US" sz="1200"/>
              <a:t>的实现。</a:t>
            </a:r>
            <a:endParaRPr lang="zh-CN" altLang="en-US" sz="1200"/>
          </a:p>
          <a:p>
            <a:pPr marL="0" indent="0">
              <a:buNone/>
            </a:pPr>
            <a:r>
              <a:rPr lang="en-US" altLang="zh-CN" sz="1200"/>
              <a:t>Decoder</a:t>
            </a:r>
            <a:r>
              <a:rPr lang="zh-CN" altLang="en-US" sz="1200"/>
              <a:t>包括了两个部分，</a:t>
            </a:r>
            <a:r>
              <a:rPr lang="en-US" altLang="zh-CN" sz="1200"/>
              <a:t>1.</a:t>
            </a:r>
            <a:r>
              <a:rPr lang="zh-CN" altLang="en-US" sz="1200"/>
              <a:t>解码器层</a:t>
            </a:r>
            <a:r>
              <a:rPr lang="en-US" altLang="zh-CN" sz="1200"/>
              <a:t>DecoderLayer</a:t>
            </a:r>
            <a:r>
              <a:rPr lang="zh-CN" altLang="en-US" sz="1200"/>
              <a:t>的实现。</a:t>
            </a:r>
            <a:r>
              <a:rPr lang="en-US" altLang="zh-CN" sz="1200"/>
              <a:t>2.</a:t>
            </a:r>
            <a:r>
              <a:rPr lang="zh-CN" altLang="en-US" sz="1200"/>
              <a:t>解码器</a:t>
            </a:r>
            <a:r>
              <a:rPr lang="en-US" altLang="zh-CN" sz="1200"/>
              <a:t>Decoder</a:t>
            </a:r>
            <a:r>
              <a:rPr lang="zh-CN" altLang="en-US" sz="1200"/>
              <a:t>的实现。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将</a:t>
            </a:r>
            <a:r>
              <a:rPr lang="en-US" altLang="zh-CN" sz="1200">
                <a:sym typeface="+mn-ea"/>
              </a:rPr>
              <a:t>Encoder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Decoder</a:t>
            </a:r>
            <a:r>
              <a:rPr lang="zh-CN" altLang="en-US" sz="1200">
                <a:sym typeface="+mn-ea"/>
              </a:rPr>
              <a:t>组装到一起，成为</a:t>
            </a:r>
            <a:r>
              <a:rPr lang="en-US" altLang="zh-CN" sz="1200">
                <a:sym typeface="+mn-ea"/>
              </a:rPr>
              <a:t>Transformer</a:t>
            </a:r>
            <a:r>
              <a:rPr lang="zh-CN" altLang="en-US" sz="1200">
                <a:sym typeface="+mn-ea"/>
              </a:rPr>
              <a:t>模型。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60" y="3370580"/>
            <a:ext cx="1778000" cy="2818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985" y="2555875"/>
            <a:ext cx="1940560" cy="383667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编码器层</a:t>
            </a:r>
            <a:r>
              <a:rPr lang="en-US" altLang="zh-CN" sz="3600"/>
              <a:t>EncoderLayer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1340" y="1595120"/>
            <a:ext cx="7690485" cy="101155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 sz="1200"/>
              <a:t>Transformer</a:t>
            </a:r>
            <a:r>
              <a:rPr lang="zh-CN" altLang="en-US" sz="1200"/>
              <a:t>编码器中的编码器层</a:t>
            </a:r>
            <a:r>
              <a:rPr lang="en-US" altLang="zh-CN" sz="1200"/>
              <a:t>EncoderLayer</a:t>
            </a:r>
            <a:r>
              <a:rPr lang="zh-CN" altLang="en-US" sz="1200"/>
              <a:t>，它对应了架构图中的矩形方框。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其中包括了橙色的</a:t>
            </a:r>
            <a:r>
              <a:rPr lang="en-US" altLang="zh-CN" sz="1200"/>
              <a:t>MultiHeadAttention</a:t>
            </a:r>
            <a:r>
              <a:rPr lang="zh-CN" altLang="en-US" sz="1200"/>
              <a:t>，多头注意力机制，与蓝色的</a:t>
            </a:r>
            <a:r>
              <a:rPr lang="en-US" altLang="zh-CN" sz="1200"/>
              <a:t>FeedForward</a:t>
            </a:r>
            <a:r>
              <a:rPr lang="zh-CN" altLang="en-US" sz="1200"/>
              <a:t>前馈神经网络，这两个子模块。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完整两个子模块的计算后，还要实现</a:t>
            </a:r>
            <a:r>
              <a:rPr lang="en-US" altLang="zh-CN" sz="1200"/>
              <a:t>Add&amp;Norm</a:t>
            </a:r>
            <a:r>
              <a:rPr lang="zh-CN" altLang="en-US" sz="1200"/>
              <a:t>，残差连接和层归一化。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135" y="2606675"/>
            <a:ext cx="2024380" cy="358013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015" y="154940"/>
            <a:ext cx="10515600" cy="1325563"/>
          </a:xfrm>
        </p:spPr>
        <p:txBody>
          <a:bodyPr/>
          <a:p>
            <a:r>
              <a:rPr lang="zh-CN" altLang="en-US" sz="3600"/>
              <a:t>编码器层代码实现</a:t>
            </a:r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5" y="1273175"/>
            <a:ext cx="5610225" cy="52247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0" y="1128395"/>
            <a:ext cx="2538730" cy="44894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编码器</a:t>
            </a:r>
            <a:r>
              <a:rPr lang="en-US" altLang="zh-CN" sz="3600"/>
              <a:t>Encoder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0065" y="1623060"/>
            <a:ext cx="9872345" cy="67373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1200"/>
              <a:t>编码器</a:t>
            </a:r>
            <a:r>
              <a:rPr lang="en-US" altLang="zh-CN" sz="1200"/>
              <a:t>Encoder</a:t>
            </a:r>
            <a:r>
              <a:rPr lang="zh-CN" altLang="en-US" sz="1200"/>
              <a:t>，对应了</a:t>
            </a:r>
            <a:r>
              <a:rPr lang="en-US" altLang="zh-CN" sz="1200"/>
              <a:t>Transformer</a:t>
            </a:r>
            <a:r>
              <a:rPr lang="zh-CN" altLang="en-US" sz="1200"/>
              <a:t>模型的左半部分。待编码的数据</a:t>
            </a:r>
            <a:r>
              <a:rPr lang="en-US" altLang="zh-CN" sz="1200"/>
              <a:t>Inputs</a:t>
            </a:r>
            <a:r>
              <a:rPr lang="zh-CN" altLang="en-US" sz="1200"/>
              <a:t>会从下方输入，然后经过词嵌入层和位置编码层的计算。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经过计算后的</a:t>
            </a:r>
            <a:r>
              <a:rPr lang="en-US" altLang="zh-CN" sz="1200"/>
              <a:t>Inputs</a:t>
            </a:r>
            <a:r>
              <a:rPr lang="zh-CN" altLang="en-US" sz="1200"/>
              <a:t>会转换为带有位置信息的词向量</a:t>
            </a:r>
            <a:r>
              <a:rPr lang="en-US" altLang="zh-CN" sz="1200"/>
              <a:t>x</a:t>
            </a:r>
            <a:r>
              <a:rPr lang="zh-CN" altLang="en-US" sz="1200"/>
              <a:t>，接着将词向量</a:t>
            </a:r>
            <a:r>
              <a:rPr lang="en-US" altLang="zh-CN" sz="1200"/>
              <a:t>x</a:t>
            </a:r>
            <a:r>
              <a:rPr lang="zh-CN" altLang="en-US" sz="1200"/>
              <a:t>输入至</a:t>
            </a:r>
            <a:r>
              <a:rPr lang="en-US" altLang="zh-CN" sz="1200"/>
              <a:t>N</a:t>
            </a:r>
            <a:r>
              <a:rPr lang="zh-CN" altLang="en-US" sz="1200"/>
              <a:t>个串联的编码器层，进行编码。编码前后的</a:t>
            </a:r>
            <a:r>
              <a:rPr lang="en-US" altLang="zh-CN" sz="1200"/>
              <a:t>x</a:t>
            </a:r>
            <a:r>
              <a:rPr lang="zh-CN" altLang="en-US" sz="1200"/>
              <a:t>尺寸，不发生变化。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408555"/>
            <a:ext cx="6891020" cy="38944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快速认识</a:t>
            </a:r>
            <a:r>
              <a:rPr lang="en-US" altLang="zh-CN" sz="3600"/>
              <a:t>Transformer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8785" y="1542415"/>
            <a:ext cx="11200765" cy="95186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1200"/>
              <a:t>在本节课中，我们将用最快的速度，整体了解</a:t>
            </a:r>
            <a:r>
              <a:rPr lang="en-US" altLang="zh-CN" sz="1200"/>
              <a:t>Transformer</a:t>
            </a:r>
            <a:r>
              <a:rPr lang="zh-CN" altLang="en-US" sz="1200"/>
              <a:t>模型是如何工作的。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在这个过程中，我们暂时忽略</a:t>
            </a:r>
            <a:r>
              <a:rPr lang="en-US" altLang="zh-CN" sz="1200"/>
              <a:t>Transformer</a:t>
            </a:r>
            <a:r>
              <a:rPr lang="zh-CN" altLang="en-US" sz="1200"/>
              <a:t>模型中包含的各个具体的组件，将</a:t>
            </a:r>
            <a:r>
              <a:rPr lang="en-US" altLang="zh-CN" sz="1200"/>
              <a:t>Transformer</a:t>
            </a:r>
            <a:r>
              <a:rPr lang="zh-CN" altLang="en-US" sz="1200"/>
              <a:t>模型看做一个整体，进行讨论。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其中重点研究</a:t>
            </a:r>
            <a:r>
              <a:rPr lang="en-US" altLang="zh-CN" sz="1200"/>
              <a:t>Transformer</a:t>
            </a:r>
            <a:r>
              <a:rPr lang="zh-CN" altLang="en-US" sz="1200"/>
              <a:t>的输入、输出和整体工作流程。输入是下方的</a:t>
            </a:r>
            <a:r>
              <a:rPr lang="en-US" altLang="zh-CN" sz="1200"/>
              <a:t>“Inputs”</a:t>
            </a:r>
            <a:r>
              <a:rPr lang="zh-CN" altLang="en-US" sz="1200"/>
              <a:t>和</a:t>
            </a:r>
            <a:r>
              <a:rPr lang="en-US" altLang="zh-CN" sz="1200"/>
              <a:t>“Outputs(shifted right)”</a:t>
            </a:r>
            <a:r>
              <a:rPr lang="zh-CN" altLang="en-US" sz="1200"/>
              <a:t>，模型的输出是右上方的</a:t>
            </a:r>
            <a:r>
              <a:rPr lang="en-US" altLang="zh-CN" sz="1200"/>
              <a:t>“Outputs Probabilities”</a:t>
            </a:r>
            <a:r>
              <a:rPr lang="zh-CN" altLang="en-US" sz="1200"/>
              <a:t>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2724150"/>
            <a:ext cx="5367020" cy="366839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/>
              <a:t>Encoder</a:t>
            </a:r>
            <a:r>
              <a:rPr lang="zh-CN" altLang="en-US" sz="3600"/>
              <a:t>代码实现</a:t>
            </a:r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" y="1362075"/>
            <a:ext cx="8141335" cy="48406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50" y="1496060"/>
            <a:ext cx="2438400" cy="386651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编码器总结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6555" y="1548130"/>
            <a:ext cx="10977245" cy="672465"/>
          </a:xfrm>
        </p:spPr>
        <p:txBody>
          <a:bodyPr/>
          <a:p>
            <a:pPr marL="0" indent="0">
              <a:buNone/>
            </a:pPr>
            <a:r>
              <a:rPr lang="zh-CN" altLang="en-US" sz="1200"/>
              <a:t>编码器会基于自注意力机制和前馈神经网络，对输入的数据进行编码计算。经过编码器的计算后，输入数据就被转换成一系列的深层特征表示。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这些特征表示，与原始的输入数据具有完全相同的尺寸。不同的是，编码后的数据</a:t>
            </a:r>
            <a:r>
              <a:rPr lang="en-US" altLang="zh-CN" sz="1200"/>
              <a:t>x</a:t>
            </a:r>
            <a:r>
              <a:rPr lang="zh-CN" altLang="en-US" sz="1200"/>
              <a:t>，还捕获了输入数据中的语义、语法等全局信息。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35" y="2369185"/>
            <a:ext cx="4376420" cy="3955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110" y="2841625"/>
            <a:ext cx="2797810" cy="319405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4495" y="158115"/>
            <a:ext cx="10515600" cy="1325563"/>
          </a:xfrm>
        </p:spPr>
        <p:txBody>
          <a:bodyPr/>
          <a:p>
            <a:r>
              <a:rPr lang="zh-CN" altLang="en-US" sz="3600"/>
              <a:t>解码器层</a:t>
            </a:r>
            <a:r>
              <a:rPr lang="en-US" altLang="zh-CN" sz="3600"/>
              <a:t>DecoderLayer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430" y="1341755"/>
            <a:ext cx="11661140" cy="120777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1200"/>
              <a:t>解码器层</a:t>
            </a:r>
            <a:r>
              <a:rPr lang="en-US" altLang="zh-CN" sz="1200"/>
              <a:t>DecoderLayer</a:t>
            </a:r>
            <a:r>
              <a:rPr lang="zh-CN" altLang="en-US" sz="1200"/>
              <a:t>，它对应了架构图中的矩形方框。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在解码器层中，包括了两组橙色的多头注意力的计算。下方的</a:t>
            </a:r>
            <a:r>
              <a:rPr lang="en-US" altLang="zh-CN" sz="1200"/>
              <a:t>Masked Multi HeadAttention</a:t>
            </a:r>
            <a:r>
              <a:rPr lang="zh-CN" altLang="en-US" sz="1200"/>
              <a:t>，是带有掩码的自注意力层，用于对解码器的输入数据进行编码。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中间的</a:t>
            </a:r>
            <a:r>
              <a:rPr lang="en-US" altLang="zh-CN" sz="1200"/>
              <a:t>MultiHeadAttention</a:t>
            </a:r>
            <a:r>
              <a:rPr lang="zh-CN" altLang="en-US" sz="1200"/>
              <a:t>，是编码器</a:t>
            </a:r>
            <a:r>
              <a:rPr lang="en-US" altLang="zh-CN" sz="1200"/>
              <a:t>-</a:t>
            </a:r>
            <a:r>
              <a:rPr lang="zh-CN" altLang="en-US" sz="1200"/>
              <a:t>解码器自注意力，会将编码器的输出和解码器的输入相结合，计算最终的解码结果。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除了多头注意力机制，蓝色的</a:t>
            </a:r>
            <a:r>
              <a:rPr lang="en-US" altLang="zh-CN" sz="1200"/>
              <a:t>FeedForward</a:t>
            </a:r>
            <a:r>
              <a:rPr lang="zh-CN" altLang="en-US" sz="1200"/>
              <a:t>前馈神经网络与黄色的</a:t>
            </a:r>
            <a:r>
              <a:rPr lang="en-US" altLang="zh-CN" sz="1200"/>
              <a:t>Add&amp;Norm</a:t>
            </a:r>
            <a:r>
              <a:rPr lang="zh-CN" altLang="en-US" sz="1200"/>
              <a:t>，残差连接和层归一化的计算，它们和编码器中的是一样的。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045" y="2549525"/>
            <a:ext cx="3027680" cy="399542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>
                <a:sym typeface="+mn-ea"/>
              </a:rPr>
              <a:t>解码器层代码实现</a:t>
            </a:r>
            <a:endParaRPr lang="en-US" altLang="zh-CN" sz="36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" y="1691005"/>
            <a:ext cx="8380730" cy="4182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905" y="1818005"/>
            <a:ext cx="2400935" cy="40551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650" y="1818005"/>
            <a:ext cx="2434590" cy="398970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解码器</a:t>
            </a:r>
            <a:r>
              <a:rPr lang="en-US" altLang="zh-CN" sz="3600"/>
              <a:t>Decoder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3715" y="1527175"/>
            <a:ext cx="10116185" cy="707390"/>
          </a:xfrm>
        </p:spPr>
        <p:txBody>
          <a:bodyPr/>
          <a:p>
            <a:pPr marL="0" indent="0">
              <a:buNone/>
            </a:pPr>
            <a:r>
              <a:rPr lang="zh-CN" altLang="en-US" sz="1200"/>
              <a:t>解码器</a:t>
            </a:r>
            <a:r>
              <a:rPr lang="en-US" altLang="zh-CN" sz="1200"/>
              <a:t>Decoder</a:t>
            </a:r>
            <a:r>
              <a:rPr lang="zh-CN" altLang="en-US" sz="1200"/>
              <a:t>，对应了</a:t>
            </a:r>
            <a:r>
              <a:rPr lang="en-US" altLang="zh-CN" sz="1200"/>
              <a:t>Transformer</a:t>
            </a:r>
            <a:r>
              <a:rPr lang="zh-CN" altLang="en-US" sz="1200"/>
              <a:t>模型的右半部分。待编码的数据</a:t>
            </a:r>
            <a:r>
              <a:rPr lang="en-US" altLang="zh-CN" sz="1200"/>
              <a:t>Outputs</a:t>
            </a:r>
            <a:r>
              <a:rPr lang="zh-CN" altLang="en-US" sz="1200"/>
              <a:t>会从下方输入，经过词嵌入层和位置编码层的计算后，得到</a:t>
            </a:r>
            <a:r>
              <a:rPr lang="en-US" altLang="zh-CN" sz="1200"/>
              <a:t>dec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>
              <a:buNone/>
            </a:pPr>
            <a:r>
              <a:rPr lang="en-US" altLang="zh-CN" sz="1200"/>
              <a:t>dec</a:t>
            </a:r>
            <a:r>
              <a:rPr lang="zh-CN" altLang="en-US" sz="1200"/>
              <a:t>和编码器的输出</a:t>
            </a:r>
            <a:r>
              <a:rPr lang="en-US" altLang="zh-CN" sz="1200"/>
              <a:t>enc</a:t>
            </a:r>
            <a:r>
              <a:rPr lang="zh-CN" altLang="en-US" sz="1200"/>
              <a:t>一起，输入至</a:t>
            </a:r>
            <a:r>
              <a:rPr lang="en-US" altLang="zh-CN" sz="1200"/>
              <a:t>N</a:t>
            </a:r>
            <a:r>
              <a:rPr lang="zh-CN" altLang="en-US" sz="1200"/>
              <a:t>个串联的解码器层，进行计算。最后解码器的输出会输入至</a:t>
            </a:r>
            <a:r>
              <a:rPr lang="en-US" altLang="zh-CN" sz="1200"/>
              <a:t>Linear</a:t>
            </a:r>
            <a:r>
              <a:rPr lang="zh-CN" altLang="en-US" sz="1200"/>
              <a:t>和</a:t>
            </a:r>
            <a:r>
              <a:rPr lang="en-US" altLang="zh-CN" sz="1200"/>
              <a:t>softmax</a:t>
            </a:r>
            <a:r>
              <a:rPr lang="zh-CN" altLang="en-US" sz="1200"/>
              <a:t>，计算最终的预测结果。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585" y="2173605"/>
            <a:ext cx="5323840" cy="426148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9880" y="124460"/>
            <a:ext cx="10515600" cy="1325563"/>
          </a:xfrm>
        </p:spPr>
        <p:txBody>
          <a:bodyPr/>
          <a:p>
            <a:r>
              <a:rPr lang="zh-CN" altLang="en-US" sz="3600"/>
              <a:t>解码器代码实现</a:t>
            </a:r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" y="1273810"/>
            <a:ext cx="7829550" cy="5275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575" y="1273810"/>
            <a:ext cx="2433320" cy="515175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完整的</a:t>
            </a:r>
            <a:r>
              <a:rPr lang="en-US" altLang="zh-CN" sz="3600"/>
              <a:t>Transformer</a:t>
            </a:r>
            <a:r>
              <a:rPr lang="zh-CN" altLang="en-US" sz="3600"/>
              <a:t>模型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0520" y="1517015"/>
            <a:ext cx="10480675" cy="932815"/>
          </a:xfrm>
        </p:spPr>
        <p:txBody>
          <a:bodyPr/>
          <a:p>
            <a:pPr marL="0" indent="0">
              <a:buNone/>
            </a:pPr>
            <a:r>
              <a:rPr lang="zh-CN" altLang="en-US" sz="1200"/>
              <a:t>为了实现一个深度学习模型，其实最重要的，就是要清楚两件事。</a:t>
            </a:r>
            <a:r>
              <a:rPr lang="en-US" altLang="zh-CN" sz="1200"/>
              <a:t>1.</a:t>
            </a:r>
            <a:r>
              <a:rPr lang="zh-CN" altLang="en-US" sz="1200"/>
              <a:t>在这个模型的内部，需要定义哪些组件？</a:t>
            </a:r>
            <a:r>
              <a:rPr lang="en-US" altLang="zh-CN" sz="1200"/>
              <a:t>2.</a:t>
            </a:r>
            <a:r>
              <a:rPr lang="zh-CN" altLang="en-US" sz="1200"/>
              <a:t>对于这个模型，如何实现推理计算？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关于</a:t>
            </a:r>
            <a:r>
              <a:rPr lang="en-US" altLang="zh-CN" sz="1200"/>
              <a:t>Transformer</a:t>
            </a:r>
            <a:r>
              <a:rPr lang="zh-CN" altLang="en-US" sz="1200"/>
              <a:t>的内部组件，包括词向量、位置编码和前馈神经网络、多头注意力机制，这四个基础的子模型，与编码器、解码器这两个大的组合模型。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下面我会从，</a:t>
            </a:r>
            <a:r>
              <a:rPr lang="en-US" altLang="zh-CN" sz="1200"/>
              <a:t>Transformer</a:t>
            </a:r>
            <a:r>
              <a:rPr lang="zh-CN" altLang="en-US" sz="1200"/>
              <a:t>的输入、输出和参数设计，与</a:t>
            </a:r>
            <a:r>
              <a:rPr lang="en-US" altLang="zh-CN" sz="1200"/>
              <a:t>Transformer</a:t>
            </a:r>
            <a:r>
              <a:rPr lang="zh-CN" altLang="en-US" sz="1200"/>
              <a:t>的定义和推理计算，这两个方面，将所有的内容都串在一起来讲解。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505075"/>
            <a:ext cx="6648450" cy="402399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/>
              <a:t>Transformer</a:t>
            </a:r>
            <a:r>
              <a:rPr lang="zh-CN" altLang="en-US" sz="3600"/>
              <a:t>的参数</a:t>
            </a:r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" y="1508125"/>
            <a:ext cx="5877560" cy="507746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/>
              <a:t>Transformer</a:t>
            </a:r>
            <a:r>
              <a:rPr lang="zh-CN" altLang="en-US" sz="3600"/>
              <a:t>的推理</a:t>
            </a:r>
            <a:endParaRPr lang="zh-CN" altLang="en-US" sz="3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" y="2567305"/>
            <a:ext cx="6630035" cy="2063115"/>
          </a:xfrm>
          <a:prstGeom prst="rect">
            <a:avLst/>
          </a:prstGeom>
        </p:spPr>
      </p:pic>
      <p:graphicFrame>
        <p:nvGraphicFramePr>
          <p:cNvPr id="7" name="对象 6"/>
          <p:cNvGraphicFramePr/>
          <p:nvPr/>
        </p:nvGraphicFramePr>
        <p:xfrm>
          <a:off x="7162165" y="1513840"/>
          <a:ext cx="4123690" cy="4768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4476750" imgH="5175250" progId="Paint.Picture">
                  <p:embed/>
                </p:oleObj>
              </mc:Choice>
              <mc:Fallback>
                <p:oleObj name="" r:id="rId3" imgW="4476750" imgH="51752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62165" y="1513840"/>
                        <a:ext cx="4123690" cy="4768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1"/>
          <p:cNvSpPr>
            <a:spLocks noGrp="1"/>
          </p:cNvSpPr>
          <p:nvPr/>
        </p:nvSpPr>
        <p:spPr>
          <a:xfrm>
            <a:off x="2045970" y="2755265"/>
            <a:ext cx="8604250" cy="795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800">
                <a:sym typeface="+mn-ea"/>
              </a:rPr>
              <a:t>数据准备和机器翻译模型训练</a:t>
            </a:r>
            <a:endParaRPr lang="zh-CN" altLang="en-US" sz="48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机器翻译和</a:t>
            </a:r>
            <a:r>
              <a:rPr lang="en-US" altLang="zh-CN" sz="3600"/>
              <a:t>Transformer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290" y="1555115"/>
            <a:ext cx="10067925" cy="1292225"/>
          </a:xfrm>
        </p:spPr>
        <p:txBody>
          <a:bodyPr/>
          <a:p>
            <a:pPr marL="0" indent="0">
              <a:buNone/>
            </a:pPr>
            <a:r>
              <a:rPr lang="zh-CN" altLang="en-US" sz="1200"/>
              <a:t>由于</a:t>
            </a:r>
            <a:r>
              <a:rPr lang="en-US" altLang="zh-CN" sz="1200"/>
              <a:t>Transformer</a:t>
            </a:r>
            <a:r>
              <a:rPr lang="zh-CN" altLang="en-US" sz="1200"/>
              <a:t>最初用来解决机器翻译问题，因此我们以英译汉，机器翻译任务为例，对</a:t>
            </a:r>
            <a:r>
              <a:rPr lang="en-US" altLang="zh-CN" sz="1200"/>
              <a:t>Transformer</a:t>
            </a:r>
            <a:r>
              <a:rPr lang="zh-CN" altLang="en-US" sz="1200"/>
              <a:t>的工作流程进行说明。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其中具体包括了</a:t>
            </a:r>
            <a:r>
              <a:rPr lang="en-US" altLang="zh-CN" sz="1200"/>
              <a:t>2</a:t>
            </a:r>
            <a:r>
              <a:rPr lang="zh-CN" altLang="en-US" sz="1200"/>
              <a:t>种工作模式，训练模式和推理模式。训练模式也被称为教师强制模式</a:t>
            </a:r>
            <a:r>
              <a:rPr lang="en-US" altLang="zh-CN" sz="1200"/>
              <a:t>(Teacher Forcing)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推理模式</a:t>
            </a:r>
            <a:r>
              <a:rPr lang="en-US" altLang="zh-CN" sz="1200"/>
              <a:t>(Inference Mode)</a:t>
            </a:r>
            <a:r>
              <a:rPr lang="zh-CN" altLang="en-US" sz="1200"/>
              <a:t>会在完成模型训练后使用。它们的工作方式略有不同，很容易让初学者混淆。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例如，下图展示了机器翻译的功能，但并没有展示出训练或推理的细节，同学们可以想一想少了哪些关键点。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765" y="2938780"/>
            <a:ext cx="4531360" cy="331787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机器翻译数据准备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420" y="1635760"/>
            <a:ext cx="10515600" cy="39751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400"/>
              <a:t>从</a:t>
            </a:r>
            <a:r>
              <a:rPr lang="en-US" altLang="zh-CN" sz="1400"/>
              <a:t>huggingface</a:t>
            </a:r>
            <a:r>
              <a:rPr lang="zh-CN" altLang="en-US" sz="1400"/>
              <a:t>上下载英译汉数据</a:t>
            </a:r>
            <a:r>
              <a:rPr lang="en-US" altLang="zh-CN" sz="1400"/>
              <a:t>iwslt2017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90" y="2296160"/>
            <a:ext cx="7130415" cy="4025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51710" y="18364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数据下载代码</a:t>
            </a:r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" y="1522095"/>
            <a:ext cx="8451850" cy="508508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数据准备分词</a:t>
            </a:r>
            <a:endParaRPr lang="zh-CN" altLang="en-US" sz="3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1363345"/>
            <a:ext cx="6230620" cy="528002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构造</a:t>
            </a:r>
            <a:r>
              <a:rPr lang="en-US" altLang="zh-CN" sz="3600"/>
              <a:t>Dataset</a:t>
            </a:r>
            <a:r>
              <a:rPr lang="zh-CN" altLang="en-US" sz="3600"/>
              <a:t>小批量读取数据</a:t>
            </a:r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1567180"/>
            <a:ext cx="9885045" cy="465391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模型训练</a:t>
            </a:r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" y="1457325"/>
            <a:ext cx="8084820" cy="487553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模型测试</a:t>
            </a:r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60" y="1605915"/>
            <a:ext cx="7524115" cy="48253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12295</Words>
  <Application>WPS 演示</Application>
  <PresentationFormat>宽屏</PresentationFormat>
  <Paragraphs>482</Paragraphs>
  <Slides>95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13</vt:i4>
      </vt:variant>
      <vt:variant>
        <vt:lpstr>幻灯片标题</vt:lpstr>
      </vt:variant>
      <vt:variant>
        <vt:i4>95</vt:i4>
      </vt:variant>
    </vt:vector>
  </HeadingPairs>
  <TitlesOfParts>
    <vt:vector size="117" baseType="lpstr">
      <vt:lpstr>Arial</vt:lpstr>
      <vt:lpstr>宋体</vt:lpstr>
      <vt:lpstr>Wingdings</vt:lpstr>
      <vt:lpstr>微软雅黑</vt:lpstr>
      <vt:lpstr>Arial Unicode MS</vt:lpstr>
      <vt:lpstr>Calibri</vt:lpstr>
      <vt:lpstr>Wingdings</vt:lpstr>
      <vt:lpstr>江城圆体 400W</vt:lpstr>
      <vt:lpstr>WPS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Transformer模型和机器翻译</vt:lpstr>
      <vt:lpstr>Transformer模型和机器翻译</vt:lpstr>
      <vt:lpstr>深度学习项目实战直播课</vt:lpstr>
      <vt:lpstr>Transformer模型和机器翻译</vt:lpstr>
      <vt:lpstr>PowerPoint 演示文稿</vt:lpstr>
      <vt:lpstr>Transformer是NLP模型</vt:lpstr>
      <vt:lpstr>快速认识Transformer</vt:lpstr>
      <vt:lpstr>机器翻译和Transformer</vt:lpstr>
      <vt:lpstr>简洁版的Transformer架构图</vt:lpstr>
      <vt:lpstr>举例说明</vt:lpstr>
      <vt:lpstr>计算损失和迭代</vt:lpstr>
      <vt:lpstr>推理模式(Inference Mode)</vt:lpstr>
      <vt:lpstr>起始标记&lt;start&gt;</vt:lpstr>
      <vt:lpstr>继续推理</vt:lpstr>
      <vt:lpstr>Transformer的推理计算</vt:lpstr>
      <vt:lpstr>PowerPoint 演示文稿</vt:lpstr>
      <vt:lpstr>Transformer的架构图</vt:lpstr>
      <vt:lpstr>数据的预处理</vt:lpstr>
      <vt:lpstr>NLP中的词汇表</vt:lpstr>
      <vt:lpstr>输入至Embedding</vt:lpstr>
      <vt:lpstr>词嵌入层Embedding</vt:lpstr>
      <vt:lpstr>位置编码Positional Encoding</vt:lpstr>
      <vt:lpstr>序列数据对应的张量</vt:lpstr>
      <vt:lpstr>编码器和解码器架构</vt:lpstr>
      <vt:lpstr>核心计算组件</vt:lpstr>
      <vt:lpstr>计算1，编码器计算</vt:lpstr>
      <vt:lpstr>计算2，解码器计算1</vt:lpstr>
      <vt:lpstr>仔细观察x1和x2</vt:lpstr>
      <vt:lpstr>计算3，解码器计算2</vt:lpstr>
      <vt:lpstr>线性层和softmax层</vt:lpstr>
      <vt:lpstr>理解输出y的含义</vt:lpstr>
      <vt:lpstr>PowerPoint 演示文稿</vt:lpstr>
      <vt:lpstr>多头注意力机制</vt:lpstr>
      <vt:lpstr>快速认识多头注意力层</vt:lpstr>
      <vt:lpstr>三个注意力层不尽相同</vt:lpstr>
      <vt:lpstr>Q、K、V就是三组张量</vt:lpstr>
      <vt:lpstr>线性变换，举例说明</vt:lpstr>
      <vt:lpstr>什么是多头</vt:lpstr>
      <vt:lpstr>多头注意力的实现</vt:lpstr>
      <vt:lpstr>缩放点积注意力机制</vt:lpstr>
      <vt:lpstr>缩放点积计算的实现</vt:lpstr>
      <vt:lpstr>合并结果输出</vt:lpstr>
      <vt:lpstr>Attention计算的深入理解</vt:lpstr>
      <vt:lpstr>Q×KT的意义</vt:lpstr>
      <vt:lpstr>Q×KT的意义</vt:lpstr>
      <vt:lpstr>缩放scale</vt:lpstr>
      <vt:lpstr>举例说明</vt:lpstr>
      <vt:lpstr>继续与V相乘</vt:lpstr>
      <vt:lpstr>最终结果的分析</vt:lpstr>
      <vt:lpstr>PowerPoint 演示文稿</vt:lpstr>
      <vt:lpstr>Transformer的位置编码</vt:lpstr>
      <vt:lpstr>举例说明</vt:lpstr>
      <vt:lpstr>位置编码到底是什么</vt:lpstr>
      <vt:lpstr>如何计算位置编码</vt:lpstr>
      <vt:lpstr>位置编码的代码实现</vt:lpstr>
      <vt:lpstr>位置编码的理解难点</vt:lpstr>
      <vt:lpstr>为什么这是可行的</vt:lpstr>
      <vt:lpstr>举例说明</vt:lpstr>
      <vt:lpstr>举例说明2</vt:lpstr>
      <vt:lpstr>碰撞问题</vt:lpstr>
      <vt:lpstr>常用的位置编码</vt:lpstr>
      <vt:lpstr>PowerPoint 演示文稿</vt:lpstr>
      <vt:lpstr>层归一化</vt:lpstr>
      <vt:lpstr>什么是层归一化</vt:lpstr>
      <vt:lpstr>层归一化的计算公式</vt:lpstr>
      <vt:lpstr>平均值μ和标准差σ</vt:lpstr>
      <vt:lpstr>经过层归一化后</vt:lpstr>
      <vt:lpstr>层归一化的样例代码</vt:lpstr>
      <vt:lpstr>层归一化中的参数</vt:lpstr>
      <vt:lpstr>样例代码</vt:lpstr>
      <vt:lpstr>Transformer中使用层归一化</vt:lpstr>
      <vt:lpstr>层归一化的作用维度</vt:lpstr>
      <vt:lpstr>总结</vt:lpstr>
      <vt:lpstr>PowerPoint 演示文稿</vt:lpstr>
      <vt:lpstr>Encoder和Decoder架构</vt:lpstr>
      <vt:lpstr>编码器层EncoderLayer</vt:lpstr>
      <vt:lpstr>编码器层代码实现</vt:lpstr>
      <vt:lpstr>编码器Encoder</vt:lpstr>
      <vt:lpstr>Encoder代码实现</vt:lpstr>
      <vt:lpstr>编码器总结</vt:lpstr>
      <vt:lpstr>解码器层DecoderLayer</vt:lpstr>
      <vt:lpstr>解码器层代码实现</vt:lpstr>
      <vt:lpstr>解码器Decoder</vt:lpstr>
      <vt:lpstr>解码器代码实现</vt:lpstr>
      <vt:lpstr>完整的Transformer模型</vt:lpstr>
      <vt:lpstr>Transformer的参数</vt:lpstr>
      <vt:lpstr>Transformer的推理</vt:lpstr>
      <vt:lpstr>PowerPoint 演示文稿</vt:lpstr>
      <vt:lpstr>机器翻译数据准备</vt:lpstr>
      <vt:lpstr>数据下载代码</vt:lpstr>
      <vt:lpstr>数据准备分词</vt:lpstr>
      <vt:lpstr>构造Dataset小批量读取数据</vt:lpstr>
      <vt:lpstr>模型训练</vt:lpstr>
      <vt:lpstr>模型测试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小黑黑</cp:lastModifiedBy>
  <cp:revision>1144</cp:revision>
  <dcterms:created xsi:type="dcterms:W3CDTF">2023-08-09T12:44:00Z</dcterms:created>
  <dcterms:modified xsi:type="dcterms:W3CDTF">2025-10-21T11:38:23Z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2052-12.1.0.23125</vt:lpwstr>
  </property>
</Properties>
</file>